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66" r:id="rId19"/>
    <p:sldId id="272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60"/>
  </p:normalViewPr>
  <p:slideViewPr>
    <p:cSldViewPr>
      <p:cViewPr varScale="1">
        <p:scale>
          <a:sx n="66" d="100"/>
          <a:sy n="6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7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6" name="Rectangl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Rectangle 8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9" name="Rectangl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-6350" y="1597025"/>
            <a:ext cx="9156700" cy="5114925"/>
            <a:chOff x="-4" y="1006"/>
            <a:chExt cx="5768" cy="3222"/>
          </a:xfrm>
        </p:grpSpPr>
        <p:pic>
          <p:nvPicPr>
            <p:cNvPr id="13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1006"/>
              <a:ext cx="5768" cy="3222"/>
            </a:xfrm>
            <a:prstGeom prst="rect">
              <a:avLst/>
            </a:prstGeom>
            <a:noFill/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00FC-7638-4225-AAF1-AC9287659F69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DA4C-E1EE-4D6B-8999-1689E2FD75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30F04-0FA8-41B2-B893-BFA8903CB3A3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31A0B-9130-4095-BBC1-A468D629B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765175"/>
            <a:ext cx="82804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48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Большие права </a:t>
            </a:r>
            <a:br>
              <a:rPr lang="ru-RU" sz="4800" smtClean="0">
                <a:solidFill>
                  <a:srgbClr val="FF0000"/>
                </a:solidFill>
                <a:effectLst/>
                <a:latin typeface="Palatino Linotype" pitchFamily="18" charset="0"/>
              </a:rPr>
            </a:br>
            <a:r>
              <a:rPr lang="ru-RU" sz="48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маленького ребенка</a:t>
            </a:r>
            <a:r>
              <a:rPr lang="ru-RU" sz="4200" smtClean="0">
                <a:solidFill>
                  <a:schemeClr val="tx1"/>
                </a:solidFill>
                <a:effectLst/>
                <a:latin typeface="Palatino Linotype" pitchFamily="18" charset="0"/>
              </a:rPr>
              <a:t/>
            </a:r>
            <a:br>
              <a:rPr lang="ru-RU" sz="420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endParaRPr lang="ru-RU" sz="4200" smtClean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924300" y="2420938"/>
            <a:ext cx="4321175" cy="3744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(Презентация для</a:t>
            </a:r>
            <a:r>
              <a:rPr lang="ru-RU" sz="1800" b="1" smtClean="0">
                <a:solidFill>
                  <a:schemeClr val="tx1"/>
                </a:solidFill>
              </a:rPr>
              <a:t> 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педагогов</a:t>
            </a:r>
            <a:r>
              <a:rPr lang="ru-RU" sz="1800" b="1" smtClean="0">
                <a:solidFill>
                  <a:schemeClr val="tx1"/>
                </a:solidFill>
              </a:rPr>
              <a:t> 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по ознакомлению с правами ребенка, закрепленными в   законодательных документах)</a:t>
            </a: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800" b="1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b="1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b="1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b="1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b="1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chemeClr val="tx1"/>
                </a:solidFill>
                <a:latin typeface="Palatino Linotype" pitchFamily="18" charset="0"/>
              </a:rPr>
              <a:t>Подготовили: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                                                                      </a:t>
            </a:r>
            <a:r>
              <a:rPr lang="ru-RU" sz="1600" b="1" smtClean="0">
                <a:solidFill>
                  <a:schemeClr val="tx1"/>
                </a:solidFill>
                <a:latin typeface="Palatino Linotype" pitchFamily="18" charset="0"/>
              </a:rPr>
              <a:t>Методическая служба                                                                МБДОУ д/с №2 «Ромашка»</a:t>
            </a:r>
          </a:p>
        </p:txBody>
      </p:sp>
      <p:sp>
        <p:nvSpPr>
          <p:cNvPr id="27651" name="Rectangle 4"/>
          <p:cNvSpPr>
            <a:spLocks/>
          </p:cNvSpPr>
          <p:nvPr/>
        </p:nvSpPr>
        <p:spPr bwMode="auto">
          <a:xfrm>
            <a:off x="2843213" y="3789363"/>
            <a:ext cx="5616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000" b="1">
              <a:latin typeface="Palatino Linotype" pitchFamily="18" charset="0"/>
            </a:endParaRPr>
          </a:p>
        </p:txBody>
      </p:sp>
      <p:pic>
        <p:nvPicPr>
          <p:cNvPr id="27652" name="Picture 6" descr="i (1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2803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95288" y="692150"/>
            <a:ext cx="2089150" cy="10080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16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В соответствии     с  основным принципом                                  защиты прав детей</a:t>
            </a:r>
            <a:r>
              <a:rPr lang="ru-RU" sz="4200" smtClean="0">
                <a:solidFill>
                  <a:schemeClr val="tx1"/>
                </a:solidFill>
                <a:effectLst/>
                <a:latin typeface="Palatino Linotype" pitchFamily="18" charset="0"/>
              </a:rPr>
              <a:t> </a:t>
            </a:r>
          </a:p>
        </p:txBody>
      </p:sp>
      <p:sp>
        <p:nvSpPr>
          <p:cNvPr id="12290" name="Объект 3"/>
          <p:cNvSpPr>
            <a:spLocks noGrp="1"/>
          </p:cNvSpPr>
          <p:nvPr>
            <p:ph sz="quarter" idx="4294967295"/>
          </p:nvPr>
        </p:nvSpPr>
        <p:spPr>
          <a:xfrm>
            <a:off x="3635375" y="1700213"/>
            <a:ext cx="3346450" cy="1223962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sz="2400" b="1" smtClean="0">
                <a:solidFill>
                  <a:schemeClr val="tx1"/>
                </a:solidFill>
                <a:latin typeface="Palatino Linotype" pitchFamily="18" charset="0"/>
              </a:rPr>
              <a:t>. на </a:t>
            </a:r>
            <a:r>
              <a:rPr lang="ru-RU" sz="2400" b="1" smtClean="0">
                <a:solidFill>
                  <a:srgbClr val="FF0000"/>
                </a:solidFill>
                <a:latin typeface="Palatino Linotype" pitchFamily="18" charset="0"/>
              </a:rPr>
              <a:t>жизнь и здоровое развитие</a:t>
            </a:r>
            <a:r>
              <a:rPr lang="ru-RU" sz="1800" smtClean="0">
                <a:latin typeface="Palatino Linotype" pitchFamily="18" charset="0"/>
              </a:rPr>
              <a:t> </a:t>
            </a:r>
          </a:p>
        </p:txBody>
      </p:sp>
      <p:sp>
        <p:nvSpPr>
          <p:cNvPr id="12291" name="Заголовок 1"/>
          <p:cNvSpPr>
            <a:spLocks/>
          </p:cNvSpPr>
          <p:nvPr/>
        </p:nvSpPr>
        <p:spPr bwMode="auto">
          <a:xfrm>
            <a:off x="2339975" y="836613"/>
            <a:ext cx="6511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r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4200" b="1">
                <a:solidFill>
                  <a:srgbClr val="FF0000"/>
                </a:solidFill>
                <a:latin typeface="Palatino Linotype" pitchFamily="18" charset="0"/>
              </a:rPr>
              <a:t>Ребенок имеет право</a:t>
            </a:r>
          </a:p>
        </p:txBody>
      </p:sp>
      <p:pic>
        <p:nvPicPr>
          <p:cNvPr id="12292" name="Picture 6" descr="SDC18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565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SDC17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27638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SDC162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149725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03350" y="549275"/>
            <a:ext cx="6511925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3314" name="Объект 3"/>
          <p:cNvSpPr>
            <a:spLocks noGrp="1"/>
          </p:cNvSpPr>
          <p:nvPr>
            <p:ph sz="quarter" idx="4294967295"/>
          </p:nvPr>
        </p:nvSpPr>
        <p:spPr>
          <a:xfrm>
            <a:off x="4787900" y="1628775"/>
            <a:ext cx="3960813" cy="35147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Palatino Linotype" pitchFamily="18" charset="0"/>
              </a:rPr>
              <a:t>на сохранение своей индивидуальности, включая гражданство, имя и семейные связи </a:t>
            </a:r>
          </a:p>
        </p:txBody>
      </p:sp>
      <p:pic>
        <p:nvPicPr>
          <p:cNvPr id="13315" name="Picture 7" descr="SDC18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860800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SDC10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 descr="IMG_0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1416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SDC109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508500"/>
            <a:ext cx="26638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76375" y="404813"/>
            <a:ext cx="6511925" cy="5032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4338" name="Объект 3"/>
          <p:cNvSpPr>
            <a:spLocks noGrp="1"/>
          </p:cNvSpPr>
          <p:nvPr>
            <p:ph sz="quarter" idx="4294967295"/>
          </p:nvPr>
        </p:nvSpPr>
        <p:spPr>
          <a:xfrm>
            <a:off x="971550" y="1268413"/>
            <a:ext cx="7307263" cy="20177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ru-RU" sz="2000" b="1" smtClean="0">
                <a:solidFill>
                  <a:srgbClr val="FF0000"/>
                </a:solidFill>
                <a:latin typeface="Palatino Linotype" pitchFamily="18" charset="0"/>
              </a:rPr>
              <a:t>свободу личности, свободу мысли, совести и религии</a:t>
            </a:r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. Это право включает в себя свободу выражать свое мнение в устной, письменной или печатной форме, в форме произведений искусства или с помощью других средств по выбору ребенка.</a:t>
            </a:r>
          </a:p>
        </p:txBody>
      </p:sp>
      <p:pic>
        <p:nvPicPr>
          <p:cNvPr id="14339" name="Рисунок 3" descr="C:\Documents and Settings\user\Рабочий стол\Новая папка (2)\SDC10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367347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28527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SC007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724400"/>
            <a:ext cx="31686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76375" y="188913"/>
            <a:ext cx="6511925" cy="5032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5362" name="Объект 3"/>
          <p:cNvSpPr>
            <a:spLocks noGrp="1"/>
          </p:cNvSpPr>
          <p:nvPr>
            <p:ph sz="quarter" idx="4294967295"/>
          </p:nvPr>
        </p:nvSpPr>
        <p:spPr>
          <a:xfrm>
            <a:off x="182563" y="908050"/>
            <a:ext cx="8783637" cy="165576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уровень жизни, необходимый для его физического, умственного, духовного, нравственного и социального развития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Родители и другие лица, воспитывающие ребенка несут ответственность за обеспечение условий жизни, необходимых для развития ребенка.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Неполноценный в умственном или физическом отношении ребенок должен вести </a:t>
            </a:r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полноценную и достойную жизнь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5363" name="Picture 5" descr="gyk397mv9xy_resul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80288" y="5516563"/>
            <a:ext cx="1439862" cy="957262"/>
          </a:xfrm>
        </p:spPr>
      </p:pic>
      <p:pic>
        <p:nvPicPr>
          <p:cNvPr id="15364" name="Picture 8" descr="DSC04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3440113"/>
            <a:ext cx="33131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SDC174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661025"/>
            <a:ext cx="10795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Фото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450850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SDC199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446463"/>
            <a:ext cx="216058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SDC178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5013325"/>
            <a:ext cx="20875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DSC031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3365500"/>
            <a:ext cx="23749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763713" y="765175"/>
            <a:ext cx="6511925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sz="quarter" idx="4294967295"/>
          </p:nvPr>
        </p:nvSpPr>
        <p:spPr>
          <a:xfrm>
            <a:off x="4859338" y="2133600"/>
            <a:ext cx="3673475" cy="34750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ru-RU" sz="2400" b="1" smtClean="0">
                <a:solidFill>
                  <a:srgbClr val="FF0000"/>
                </a:solidFill>
                <a:latin typeface="Palatino Linotype" pitchFamily="18" charset="0"/>
              </a:rPr>
              <a:t>здравоохранение и социальное обеспечение</a:t>
            </a:r>
            <a:r>
              <a:rPr lang="ru-RU" sz="2400" b="1" smtClean="0">
                <a:solidFill>
                  <a:schemeClr val="tx1"/>
                </a:solidFill>
                <a:latin typeface="Palatino Linotype" pitchFamily="18" charset="0"/>
              </a:rPr>
              <a:t>, включая социальное страхование </a:t>
            </a:r>
          </a:p>
        </p:txBody>
      </p:sp>
      <p:pic>
        <p:nvPicPr>
          <p:cNvPr id="16387" name="Picture 6" descr="147059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20938"/>
            <a:ext cx="37242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116013" y="404813"/>
            <a:ext cx="6511925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7410" name="Объект 3"/>
          <p:cNvSpPr>
            <a:spLocks noGrp="1"/>
          </p:cNvSpPr>
          <p:nvPr>
            <p:ph sz="quarter" idx="4294967295"/>
          </p:nvPr>
        </p:nvSpPr>
        <p:spPr>
          <a:xfrm>
            <a:off x="323850" y="1052513"/>
            <a:ext cx="8820150" cy="15113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на образование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, которое должно быть направлено на развитие личности, талантов и умственных и физических способностей ребенка в их самом полном объеме.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Должностные лица образовательного учреждения несут ответственность за </a:t>
            </a:r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создание необходимых </a:t>
            </a:r>
            <a:r>
              <a:rPr lang="ru-RU" sz="1800" b="1" smtClean="0">
                <a:solidFill>
                  <a:schemeClr val="tx1"/>
                </a:solidFill>
                <a:latin typeface="Palatino Linotype" pitchFamily="18" charset="0"/>
              </a:rPr>
              <a:t>условий для обучения детей. </a:t>
            </a:r>
          </a:p>
          <a:p>
            <a:pPr eaLnBrk="1" hangingPunct="1"/>
            <a:endParaRPr lang="ru-RU" sz="1800" b="1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7411" name="Picture 8" descr="SDC10160"/>
          <p:cNvPicPr>
            <a:picLocks noChangeAspect="1" noChangeArrowheads="1"/>
          </p:cNvPicPr>
          <p:nvPr/>
        </p:nvPicPr>
        <p:blipFill>
          <a:blip r:embed="rId2"/>
          <a:srcRect r="24243"/>
          <a:stretch>
            <a:fillRect/>
          </a:stretch>
        </p:blipFill>
        <p:spPr bwMode="auto">
          <a:xfrm>
            <a:off x="539750" y="2560638"/>
            <a:ext cx="226853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C:\Users\Татьяна\Desktop\WP_20150513_001.jpg"/>
          <p:cNvPicPr>
            <a:picLocks noChangeAspect="1" noChangeArrowheads="1"/>
          </p:cNvPicPr>
          <p:nvPr/>
        </p:nvPicPr>
        <p:blipFill>
          <a:blip r:embed="rId3"/>
          <a:srcRect l="587" t="12135" r="-587" b="19852"/>
          <a:stretch>
            <a:fillRect/>
          </a:stretch>
        </p:blipFill>
        <p:spPr bwMode="auto">
          <a:xfrm>
            <a:off x="6372225" y="2636838"/>
            <a:ext cx="1800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SDC150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941888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SDC164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941888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4" descr="C:\Documents and Settings\user\Рабочий стол\Новая папка (2)\SDC10289.JPG"/>
          <p:cNvPicPr>
            <a:picLocks noChangeAspect="1" noChangeArrowheads="1"/>
          </p:cNvPicPr>
          <p:nvPr/>
        </p:nvPicPr>
        <p:blipFill>
          <a:blip r:embed="rId6"/>
          <a:srcRect r="46446"/>
          <a:stretch>
            <a:fillRect/>
          </a:stretch>
        </p:blipFill>
        <p:spPr bwMode="auto">
          <a:xfrm>
            <a:off x="3851275" y="4365625"/>
            <a:ext cx="1595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4063" y="2636838"/>
            <a:ext cx="26892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835150" y="620713"/>
            <a:ext cx="6511925" cy="7207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643438" y="2205038"/>
            <a:ext cx="4032250" cy="43926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пользоваться родным языком,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исповедовать религию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своих родителей, даже если он принадлежит к этнической, религиозной или языковой группе, которая в данном государстве составляет меньшинство. </a:t>
            </a:r>
          </a:p>
        </p:txBody>
      </p:sp>
      <p:pic>
        <p:nvPicPr>
          <p:cNvPr id="18435" name="Picture 5" descr="SDC10088"/>
          <p:cNvPicPr>
            <a:picLocks noChangeAspect="1" noChangeArrowheads="1"/>
          </p:cNvPicPr>
          <p:nvPr/>
        </p:nvPicPr>
        <p:blipFill>
          <a:blip r:embed="rId2"/>
          <a:srcRect l="28822" t="19218" r="16414"/>
          <a:stretch>
            <a:fillRect/>
          </a:stretch>
        </p:blipFill>
        <p:spPr bwMode="auto">
          <a:xfrm>
            <a:off x="1187450" y="1916113"/>
            <a:ext cx="24320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 (3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437063"/>
            <a:ext cx="14398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549275"/>
            <a:ext cx="6511925" cy="7191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386762" cy="15113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на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 отдых и досуг, право участвовать в играх и развлекательных мероприятиях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, соответствующих его возрасту, свободно участвовать в культурной жизни и заниматься искусством </a:t>
            </a:r>
          </a:p>
        </p:txBody>
      </p:sp>
      <p:pic>
        <p:nvPicPr>
          <p:cNvPr id="19459" name="Picture 5" descr="DSC03700"/>
          <p:cNvPicPr>
            <a:picLocks noChangeAspect="1" noChangeArrowheads="1"/>
          </p:cNvPicPr>
          <p:nvPr/>
        </p:nvPicPr>
        <p:blipFill>
          <a:blip r:embed="rId2"/>
          <a:srcRect l="6020" t="16293" r="3679" b="7162"/>
          <a:stretch>
            <a:fillRect/>
          </a:stretch>
        </p:blipFill>
        <p:spPr bwMode="auto">
          <a:xfrm>
            <a:off x="468313" y="3068638"/>
            <a:ext cx="3384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SDC17672"/>
          <p:cNvPicPr>
            <a:picLocks noChangeAspect="1" noChangeArrowheads="1"/>
          </p:cNvPicPr>
          <p:nvPr/>
        </p:nvPicPr>
        <p:blipFill>
          <a:blip r:embed="rId3"/>
          <a:srcRect r="33994"/>
          <a:stretch>
            <a:fillRect/>
          </a:stretch>
        </p:blipFill>
        <p:spPr bwMode="auto">
          <a:xfrm>
            <a:off x="6443663" y="2636838"/>
            <a:ext cx="21145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652963"/>
            <a:ext cx="23764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SC006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868863"/>
            <a:ext cx="29511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3" descr="C:\Documents and Settings\user\Рабочий стол\SDC103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852738"/>
            <a:ext cx="21542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76375" y="404813"/>
            <a:ext cx="6511925" cy="5762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20482" name="Объект 3"/>
          <p:cNvSpPr>
            <a:spLocks noGrp="1"/>
          </p:cNvSpPr>
          <p:nvPr>
            <p:ph sz="quarter" idx="4294967295"/>
          </p:nvPr>
        </p:nvSpPr>
        <p:spPr>
          <a:xfrm>
            <a:off x="4643438" y="1341438"/>
            <a:ext cx="4175125" cy="406558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Palatino Linotype" pitchFamily="18" charset="0"/>
              </a:rPr>
              <a:t> </a:t>
            </a:r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ru-RU" sz="2000" b="1" smtClean="0">
                <a:solidFill>
                  <a:srgbClr val="FF0000"/>
                </a:solidFill>
                <a:latin typeface="Palatino Linotype" pitchFamily="18" charset="0"/>
              </a:rPr>
              <a:t>защиту от всех форм физического или психологического насилия</a:t>
            </a:r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, эксплуатации, оскорбления, небрежного или грубого обращения как со стороны родителей, так и законных опекунов или любого другого лица, заботящегося о ребенке </a:t>
            </a:r>
          </a:p>
        </p:txBody>
      </p:sp>
      <p:pic>
        <p:nvPicPr>
          <p:cNvPr id="20483" name="Picture 6" descr="becdb485cacac2b27215e4c452aed9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39608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i (3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365625"/>
            <a:ext cx="1552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76375" y="476250"/>
            <a:ext cx="6511925" cy="64928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Ребенок имеет право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787900" y="2420938"/>
            <a:ext cx="3960813" cy="36718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на защиту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от всех форм сексуальной эксплуатации и сексуального совращения</a:t>
            </a:r>
            <a:r>
              <a:rPr lang="ru-RU" smtClean="0">
                <a:latin typeface="Palatino Linotype" pitchFamily="18" charset="0"/>
              </a:rPr>
              <a:t> </a:t>
            </a:r>
          </a:p>
        </p:txBody>
      </p:sp>
      <p:pic>
        <p:nvPicPr>
          <p:cNvPr id="21507" name="Picture 4" descr="i (2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41052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Объект 2"/>
          <p:cNvSpPr>
            <a:spLocks noGrp="1"/>
          </p:cNvSpPr>
          <p:nvPr>
            <p:ph sz="quarter" idx="4294967295"/>
          </p:nvPr>
        </p:nvSpPr>
        <p:spPr>
          <a:xfrm>
            <a:off x="3924300" y="1412875"/>
            <a:ext cx="5040313" cy="367347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smtClean="0">
                <a:latin typeface="Palatino Linotype" pitchFamily="18" charset="0"/>
              </a:rPr>
              <a:t>  </a:t>
            </a:r>
            <a:r>
              <a:rPr lang="ru-RU" sz="2400" b="1" i="1" smtClean="0">
                <a:solidFill>
                  <a:schemeClr val="tx1"/>
                </a:solidFill>
                <a:latin typeface="Palatino Linotype" pitchFamily="18" charset="0"/>
              </a:rPr>
              <a:t>Ребенок приходит в этот мир беспомощным и беззащитным.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en-US" sz="2400" b="1" i="1" smtClean="0">
                <a:solidFill>
                  <a:schemeClr val="tx1"/>
                </a:solidFill>
                <a:latin typeface="Palatino Linotype" pitchFamily="18" charset="0"/>
              </a:rPr>
              <a:t>  </a:t>
            </a:r>
            <a:r>
              <a:rPr lang="ru-RU" sz="2400" b="1" i="1" smtClean="0">
                <a:solidFill>
                  <a:schemeClr val="tx1"/>
                </a:solidFill>
                <a:latin typeface="Palatino Linotype" pitchFamily="18" charset="0"/>
              </a:rPr>
              <a:t>Его жизнь, здоровье, будущее целиком зависят от мира на Земле, от родителей, от  поступков окружающих его взрослых людей.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en-US" sz="2400" b="1" i="1" smtClean="0">
                <a:solidFill>
                  <a:schemeClr val="tx1"/>
                </a:solidFill>
                <a:latin typeface="Palatino Linotype" pitchFamily="18" charset="0"/>
              </a:rPr>
              <a:t>  </a:t>
            </a:r>
            <a:r>
              <a:rPr lang="ru-RU" sz="2400" b="1" i="1" smtClean="0">
                <a:solidFill>
                  <a:schemeClr val="tx1"/>
                </a:solidFill>
                <a:latin typeface="Palatino Linotype" pitchFamily="18" charset="0"/>
              </a:rPr>
              <a:t>Ребенок </a:t>
            </a:r>
            <a:r>
              <a:rPr lang="ru-RU" sz="2400" b="1" i="1" smtClean="0">
                <a:solidFill>
                  <a:srgbClr val="FF0000"/>
                </a:solidFill>
                <a:latin typeface="Palatino Linotype" pitchFamily="18" charset="0"/>
              </a:rPr>
              <a:t>верит в их любовь </a:t>
            </a:r>
            <a:r>
              <a:rPr lang="ru-RU" sz="2400" b="1" i="1" smtClean="0">
                <a:solidFill>
                  <a:schemeClr val="tx1"/>
                </a:solidFill>
                <a:latin typeface="Palatino Linotype" pitchFamily="18" charset="0"/>
              </a:rPr>
              <a:t>и доброе отношение и очень </a:t>
            </a:r>
            <a:r>
              <a:rPr lang="ru-RU" sz="2400" b="1" i="1" smtClean="0">
                <a:solidFill>
                  <a:srgbClr val="FF0000"/>
                </a:solidFill>
                <a:latin typeface="Palatino Linotype" pitchFamily="18" charset="0"/>
              </a:rPr>
              <a:t>надеется на их защиту</a:t>
            </a:r>
            <a:r>
              <a:rPr lang="ru-RU" sz="2400" b="1" i="1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9138"/>
            <a:ext cx="28956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404813"/>
            <a:ext cx="8064500" cy="36004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Дошкольное детство</a:t>
            </a:r>
            <a:r>
              <a:rPr lang="ru-RU" smtClean="0">
                <a:solidFill>
                  <a:schemeClr val="tx1"/>
                </a:solidFill>
                <a:latin typeface="Palatino Linotype" pitchFamily="18" charset="0"/>
              </a:rPr>
              <a:t> — уникальный период в жизни человека, в процессе которого формируется здоровье, осуществляется развитие личности. И в то же время это период, когда ребенок находится в полной зависимости от окружающих его взрослых — родителей и педагогов. Ненадлежащий уход, поведенческие, социальные и эмоциональные проблемы, возникающие в этом возрасте, приводят к тяжелым последствиям в будущем. </a:t>
            </a:r>
            <a:endParaRPr lang="ru-RU" b="1" i="1" smtClean="0">
              <a:solidFill>
                <a:srgbClr val="FF0000"/>
              </a:solidFill>
              <a:latin typeface="Palatino Linotype" pitchFamily="18" charset="0"/>
            </a:endParaRPr>
          </a:p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Palatino Linotype" pitchFamily="18" charset="0"/>
              </a:rPr>
              <a:t>Здоровье детей и их полноценное развитие во многом определяются эффективностью работы по защите их прав.</a:t>
            </a:r>
          </a:p>
        </p:txBody>
      </p:sp>
      <p:pic>
        <p:nvPicPr>
          <p:cNvPr id="22530" name="Picture 6" descr="SDC17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149725"/>
            <a:ext cx="30241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SDC17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92600"/>
            <a:ext cx="28082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47813" y="765175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3600" smtClean="0">
                <a:solidFill>
                  <a:srgbClr val="FF0000"/>
                </a:solidFill>
                <a:effectLst/>
                <a:latin typeface="Palatino Linotype" pitchFamily="18" charset="0"/>
              </a:rPr>
              <a:t>Чрезвычайно важно!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3419475" y="1700213"/>
            <a:ext cx="5473700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Дети должны расти в атмосфере уважения и не страдать от различных негативных последствий, ведь в слабых руках малыша наше будущее.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Поэтому уже сейчас, в трудных социально-экономических условиях, </a:t>
            </a:r>
            <a:r>
              <a:rPr lang="ru-RU" b="1" i="1" smtClean="0">
                <a:solidFill>
                  <a:srgbClr val="FF0000"/>
                </a:solidFill>
                <a:latin typeface="Palatino Linotype" pitchFamily="18" charset="0"/>
              </a:rPr>
              <a:t>нельзя оставаться равнодушным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к бедам маленьких граждан России.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Любите детей…                                         Дети- это наше будущее!</a:t>
            </a:r>
          </a:p>
        </p:txBody>
      </p:sp>
      <p:pic>
        <p:nvPicPr>
          <p:cNvPr id="23555" name="Picture 5" descr="SDC178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165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P1010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49725"/>
            <a:ext cx="2593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088" y="188913"/>
            <a:ext cx="7510462" cy="690562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Тесты для педагогов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147763" y="1035050"/>
          <a:ext cx="7340600" cy="5130800"/>
        </p:xfrm>
        <a:graphic>
          <a:graphicData uri="http://schemas.openxmlformats.org/presentationml/2006/ole">
            <p:oleObj spid="_x0000_s2053" name="Документ" r:id="rId3" imgW="6849559" imgH="47876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450" y="836613"/>
            <a:ext cx="6913563" cy="431800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endParaRPr lang="ru-RU" sz="2400" b="1" dirty="0">
              <a:solidFill>
                <a:srgbClr val="212745">
                  <a:lumMod val="60000"/>
                  <a:lumOff val="40000"/>
                </a:srgbClr>
              </a:solidFill>
              <a:latin typeface="Palatino Linotype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042988" y="1196975"/>
          <a:ext cx="7315200" cy="5111750"/>
        </p:xfrm>
        <a:graphic>
          <a:graphicData uri="http://schemas.openxmlformats.org/presentationml/2006/ole">
            <p:oleObj spid="_x0000_s3077" name="Документ" r:id="rId3" imgW="6849559" imgH="47876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844675"/>
            <a:ext cx="8640763" cy="4187825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1. </a:t>
            </a:r>
            <a:r>
              <a:rPr lang="ru-RU" sz="1400" b="1" dirty="0">
                <a:solidFill>
                  <a:schemeClr val="tx1"/>
                </a:solidFill>
              </a:rPr>
              <a:t>Сколько статей в Конвенции о правах ребенка?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A.             45</a:t>
            </a:r>
            <a:r>
              <a:rPr lang="ru-RU" sz="1400" i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</a:rPr>
              <a:t>Б. </a:t>
            </a:r>
            <a:r>
              <a:rPr lang="ru-RU" sz="1400" i="1" dirty="0" smtClean="0">
                <a:solidFill>
                  <a:schemeClr val="tx1"/>
                </a:solidFill>
              </a:rPr>
              <a:t>            37</a:t>
            </a:r>
            <a:r>
              <a:rPr lang="ru-RU" sz="1400" i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B.             54</a:t>
            </a:r>
            <a:r>
              <a:rPr lang="ru-RU" sz="1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b="1" dirty="0">
                <a:solidFill>
                  <a:schemeClr val="tx1"/>
                </a:solidFill>
              </a:rPr>
              <a:t>Какие права ребенка обязуются уважать и обеспечивать государства — участники </a:t>
            </a:r>
            <a:r>
              <a:rPr lang="ru-RU" sz="1400" b="1" dirty="0" smtClean="0">
                <a:solidFill>
                  <a:schemeClr val="tx1"/>
                </a:solidFill>
              </a:rPr>
              <a:t>Конвенции </a:t>
            </a:r>
            <a:r>
              <a:rPr lang="ru-RU" sz="1400" b="1" dirty="0">
                <a:solidFill>
                  <a:schemeClr val="tx1"/>
                </a:solidFill>
              </a:rPr>
              <a:t>ООН о правах ребенка?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A. Весь </a:t>
            </a:r>
            <a:r>
              <a:rPr lang="ru-RU" sz="1400" i="1" dirty="0">
                <a:solidFill>
                  <a:schemeClr val="tx1"/>
                </a:solidFill>
              </a:rPr>
              <a:t>комплекс гражданских, политических, экономических, социальных и культурных прав.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</a:rPr>
              <a:t>Б. Право на жизнь, на семейные связи, на образование.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B. Право </a:t>
            </a:r>
            <a:r>
              <a:rPr lang="ru-RU" sz="1400" i="1" dirty="0">
                <a:solidFill>
                  <a:schemeClr val="tx1"/>
                </a:solidFill>
              </a:rPr>
              <a:t>на жизнь, свободно выражать свои мысли, на отдых и досуг.</a:t>
            </a:r>
          </a:p>
          <a:p>
            <a:pPr>
              <a:defRPr/>
            </a:pPr>
            <a:endParaRPr lang="ru-RU" sz="1400" i="1" dirty="0">
              <a:solidFill>
                <a:schemeClr val="tx1"/>
              </a:solidFill>
            </a:endParaRP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3.Кто </a:t>
            </a:r>
            <a:r>
              <a:rPr lang="ru-RU" sz="1400" b="1" dirty="0">
                <a:solidFill>
                  <a:schemeClr val="tx1"/>
                </a:solidFill>
              </a:rPr>
              <a:t>несет ответственность за обеспечение условий жизни, необходимых для развития ребенка?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</a:rPr>
              <a:t>A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r>
              <a:rPr lang="ru-RU" sz="1400" i="1" dirty="0">
                <a:solidFill>
                  <a:schemeClr val="tx1"/>
                </a:solidFill>
              </a:rPr>
              <a:t>Органы управления РФ.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</a:rPr>
              <a:t>Б. Органы местного самоуправления.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B. Родители </a:t>
            </a:r>
            <a:r>
              <a:rPr lang="ru-RU" sz="1400" i="1" dirty="0">
                <a:solidFill>
                  <a:schemeClr val="tx1"/>
                </a:solidFill>
              </a:rPr>
              <a:t>и другие лица, воспитывающие ребенка.</a:t>
            </a:r>
          </a:p>
          <a:p>
            <a:pPr>
              <a:defRPr/>
            </a:pPr>
            <a:endParaRPr lang="ru-RU" i="1" dirty="0"/>
          </a:p>
          <a:p>
            <a:pPr>
              <a:defRPr/>
            </a:pP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75596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1011238"/>
            <a:ext cx="7993063" cy="5297487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4.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Кто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должен участвовать в принятии решений, затрагивающих настоящее и будущее ребенка?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A. Родители 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или другие лица, несущие ответственность за жизнь детей, их развитие и защиту.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Б. Ребенок и родители или другие лица, замещающие родителей.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Родители или другие лица, замещающие родителей, и образовательное учреждение.</a:t>
            </a:r>
          </a:p>
          <a:p>
            <a:pPr>
              <a:defRPr/>
            </a:pPr>
            <a:endParaRPr lang="ru-RU" sz="1400" i="1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5. Имеет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ли право ребенок на доходы, полученные им?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A. Нет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, ребенок не должен работать.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Б. Да, если они получены не в результате правонарушения.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B. Нет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, имуществом ребенка должны заниматься родители.</a:t>
            </a:r>
          </a:p>
          <a:p>
            <a:pPr>
              <a:defRPr/>
            </a:pPr>
            <a:endParaRPr lang="ru-RU" sz="1400" i="1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6. Кто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несет ответственность за создание необходимых условий для обучения детей в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образовательном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учреждении?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A</a:t>
            </a: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Учредитель.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Б. Органы управления образовательным учреждением.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ru-RU" sz="1400" i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1400" i="1" dirty="0">
                <a:solidFill>
                  <a:schemeClr val="tx1"/>
                </a:solidFill>
                <a:latin typeface="+mn-lt"/>
              </a:rPr>
              <a:t>Должностные лица образовательного учреждения.</a:t>
            </a: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088" y="620713"/>
            <a:ext cx="7078662" cy="4938712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1400" dirty="0" smtClean="0"/>
              <a:t>7. </a:t>
            </a:r>
            <a:r>
              <a:rPr lang="ru-RU" sz="1400" b="1" dirty="0" smtClean="0"/>
              <a:t>Кто </a:t>
            </a:r>
            <a:r>
              <a:rPr lang="ru-RU" sz="1400" b="1" dirty="0"/>
              <a:t>будет вызван в суд в качестве ответчика, если в образовательном учреждении </a:t>
            </a:r>
            <a:r>
              <a:rPr lang="ru-RU" sz="1400" b="1" dirty="0" smtClean="0"/>
              <a:t>нарушены </a:t>
            </a:r>
            <a:r>
              <a:rPr lang="ru-RU" sz="1400" b="1" dirty="0"/>
              <a:t>права и свободы детей и дело дойдет до судебного разбирательства?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/>
              <a:t>A. Заведующий </a:t>
            </a:r>
            <a:r>
              <a:rPr lang="ru-RU" sz="1400" i="1" dirty="0"/>
              <a:t>как представитель образовательного учреждения.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/>
              <a:t>Б. </a:t>
            </a:r>
            <a:r>
              <a:rPr lang="ru-RU" sz="1400" i="1" dirty="0" smtClean="0"/>
              <a:t>Заведующий </a:t>
            </a:r>
            <a:r>
              <a:rPr lang="ru-RU" sz="1400" i="1" dirty="0"/>
              <a:t>как должностное лицо этого учреждения.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/>
              <a:t>B. Работник </a:t>
            </a:r>
            <a:r>
              <a:rPr lang="ru-RU" sz="1400" i="1" dirty="0"/>
              <a:t>образовательного учреждения, допустивший нарушение.</a:t>
            </a:r>
          </a:p>
          <a:p>
            <a:pPr>
              <a:defRPr/>
            </a:pPr>
            <a:endParaRPr lang="ru-RU" sz="1400" dirty="0"/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b="1" dirty="0" smtClean="0"/>
              <a:t>8. Каким </a:t>
            </a:r>
            <a:r>
              <a:rPr lang="ru-RU" sz="1400" b="1" dirty="0"/>
              <a:t>образом должна соблюдаться в образовательном учреждении охрана здоровья </a:t>
            </a:r>
            <a:r>
              <a:rPr lang="ru-RU" sz="1400" b="1" dirty="0" smtClean="0"/>
              <a:t>воспитанников</a:t>
            </a:r>
            <a:r>
              <a:rPr lang="ru-RU" sz="1400" b="1" dirty="0"/>
              <a:t>?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/>
              <a:t>A. Педагогические </a:t>
            </a:r>
            <a:r>
              <a:rPr lang="ru-RU" sz="1400" i="1" dirty="0"/>
              <a:t>работники образовательного учреждения обязаны регулярно проходить бес-платное медицинское обследование.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/>
              <a:t>Б. Правильно организованный режим питания, занятий воспитанников.</a:t>
            </a:r>
          </a:p>
          <a:p>
            <a:pPr marL="0" indent="0">
              <a:buFont typeface="Georgia" pitchFamily="18" charset="0"/>
              <a:buNone/>
              <a:defRPr/>
            </a:pPr>
            <a:r>
              <a:rPr lang="ru-RU" sz="1400" i="1" dirty="0" smtClean="0"/>
              <a:t>B. Создание </a:t>
            </a:r>
            <a:r>
              <a:rPr lang="ru-RU" sz="1400" i="1" dirty="0"/>
              <a:t>условий, гарантирующих охрану и укрепление здоровья воспитанников.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128792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Текст 2"/>
          <p:cNvSpPr>
            <a:spLocks noGrp="1"/>
          </p:cNvSpPr>
          <p:nvPr>
            <p:ph type="body" sz="half" idx="2"/>
          </p:nvPr>
        </p:nvSpPr>
        <p:spPr>
          <a:xfrm>
            <a:off x="4067175" y="2997200"/>
            <a:ext cx="4103688" cy="3527425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– </a:t>
            </a:r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это те права и свободы, которыми должен обладать каждый ребенок 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ru-RU" sz="2000" i="1" smtClean="0">
                <a:solidFill>
                  <a:schemeClr val="tx1"/>
                </a:solidFill>
                <a:latin typeface="Palatino Linotype" pitchFamily="18" charset="0"/>
              </a:rPr>
              <a:t>ребенком признается каждый человек до 18 лет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) вне зависимости от каких-либо различий: расы, пола, языка, религии, места рождения, национального или социального происхождения, имущественного, сословного или иного положения.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sz="1800" i="1" smtClean="0">
                <a:solidFill>
                  <a:schemeClr val="tx1"/>
                </a:solidFill>
                <a:latin typeface="Palatino Linotype" pitchFamily="18" charset="0"/>
              </a:rPr>
              <a:t>(Право – совокупность (система) норм, правил поведения, которые вырабатываются в человеческом обществе и закрепляются силой государства).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38353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Права ребенка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81300"/>
            <a:ext cx="3503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Объект 3"/>
          <p:cNvSpPr>
            <a:spLocks noGrp="1"/>
          </p:cNvSpPr>
          <p:nvPr>
            <p:ph sz="quarter" idx="4294967295"/>
          </p:nvPr>
        </p:nvSpPr>
        <p:spPr>
          <a:xfrm>
            <a:off x="4211638" y="908050"/>
            <a:ext cx="3779837" cy="4681538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000" smtClean="0">
                <a:latin typeface="Palatino Linotype" pitchFamily="18" charset="0"/>
              </a:rPr>
              <a:t>    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Для гармоничного развития личности ребенок должен </a:t>
            </a:r>
            <a:r>
              <a:rPr lang="ru-RU" sz="2000" b="1" smtClean="0">
                <a:solidFill>
                  <a:srgbClr val="FF0000"/>
                </a:solidFill>
                <a:latin typeface="Palatino Linotype" pitchFamily="18" charset="0"/>
              </a:rPr>
              <a:t>расти в атмосфере любви и добра, в семье, среди близких и любящих людей</a:t>
            </a:r>
            <a:r>
              <a:rPr lang="ru-RU" sz="200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   Задача взрослых – </a:t>
            </a:r>
            <a:r>
              <a:rPr lang="ru-RU" sz="2000" b="1" smtClean="0">
                <a:solidFill>
                  <a:srgbClr val="FF0000"/>
                </a:solidFill>
                <a:latin typeface="Palatino Linotype" pitchFamily="18" charset="0"/>
              </a:rPr>
              <a:t>помочь ребенку</a:t>
            </a:r>
            <a:r>
              <a:rPr lang="ru-RU" sz="2000" b="1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подготовиться к самостоятельной жизни, стать полноправным членом общества, создать ребенку условия для нормального физического и интеллектуального развития.</a:t>
            </a:r>
          </a:p>
        </p:txBody>
      </p:sp>
      <p:pic>
        <p:nvPicPr>
          <p:cNvPr id="6146" name="Picture 5" descr="i (1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2386" y="691109"/>
            <a:ext cx="6984776" cy="9361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latin typeface="+mj-lt"/>
              </a:rPr>
              <a:t>Международные документы 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о </a:t>
            </a:r>
            <a:r>
              <a:rPr lang="ru-RU" sz="2800" dirty="0">
                <a:latin typeface="+mj-lt"/>
              </a:rPr>
              <a:t>правах ребенка </a:t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sp>
        <p:nvSpPr>
          <p:cNvPr id="7170" name="Объект 2"/>
          <p:cNvSpPr>
            <a:spLocks noGrp="1"/>
          </p:cNvSpPr>
          <p:nvPr>
            <p:ph sz="quarter" idx="4294967295"/>
          </p:nvPr>
        </p:nvSpPr>
        <p:spPr>
          <a:xfrm>
            <a:off x="4067175" y="1844675"/>
            <a:ext cx="4283075" cy="4483100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Palatino Linotype" pitchFamily="18" charset="0"/>
              </a:rPr>
              <a:t>     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Благополучие детей и их права всегда вызывали пристальное внимание международного сообщества. Еще в </a:t>
            </a:r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1924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году Лига Наций приняла Женевскую Декларацию прав ребенка. (</a:t>
            </a:r>
            <a:r>
              <a:rPr lang="ru-RU" sz="1800" i="1" smtClean="0">
                <a:solidFill>
                  <a:schemeClr val="tx1"/>
                </a:solidFill>
                <a:latin typeface="Palatino Linotype" pitchFamily="18" charset="0"/>
              </a:rPr>
              <a:t>Декларация — объявление, провозглашение, официальное заявление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). В то время права детей рассматривались в основном в контексте мер, которые необходимо было принять в отношении </a:t>
            </a:r>
            <a:r>
              <a:rPr lang="ru-RU" sz="1800" b="1" i="1" smtClean="0">
                <a:solidFill>
                  <a:schemeClr val="tx1"/>
                </a:solidFill>
                <a:latin typeface="Palatino Linotype" pitchFamily="18" charset="0"/>
              </a:rPr>
              <a:t>рабства, детского труда, торговли детьми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   В </a:t>
            </a:r>
            <a:r>
              <a:rPr lang="ru-RU" sz="1800" b="1" smtClean="0">
                <a:solidFill>
                  <a:srgbClr val="FF0000"/>
                </a:solidFill>
                <a:latin typeface="Palatino Linotype" pitchFamily="18" charset="0"/>
              </a:rPr>
              <a:t>1959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году Организация Объединенных наций (ООН) принимает Декларацию прав ребенка, в которой были провозглашены</a:t>
            </a:r>
            <a:r>
              <a:rPr lang="ru-RU" sz="1800" smtClean="0">
                <a:latin typeface="Palatino Linotype" pitchFamily="18" charset="0"/>
              </a:rPr>
              <a:t> </a:t>
            </a:r>
            <a:r>
              <a:rPr lang="ru-RU" sz="1800" b="1" i="1" smtClean="0">
                <a:solidFill>
                  <a:srgbClr val="FF0000"/>
                </a:solidFill>
                <a:latin typeface="Palatino Linotype" pitchFamily="18" charset="0"/>
              </a:rPr>
              <a:t>социальные и правовые принципы, касающиеся защиты и благополучия детей</a:t>
            </a:r>
            <a:r>
              <a:rPr lang="ru-RU" sz="1800" smtClean="0">
                <a:latin typeface="Palatino Linotype" pitchFamily="18" charset="0"/>
              </a:rPr>
              <a:t>.</a:t>
            </a:r>
          </a:p>
          <a:p>
            <a:pPr marL="44450" indent="0" eaLnBrk="1" hangingPunct="1">
              <a:lnSpc>
                <a:spcPct val="80000"/>
              </a:lnSpc>
            </a:pPr>
            <a:endParaRPr lang="ru-RU" sz="1500" smtClean="0">
              <a:latin typeface="Palatino Linotype" pitchFamily="18" charset="0"/>
            </a:endParaRPr>
          </a:p>
          <a:p>
            <a:pPr marL="44450" indent="0" eaLnBrk="1" hangingPunct="1">
              <a:lnSpc>
                <a:spcPct val="80000"/>
              </a:lnSpc>
            </a:pPr>
            <a:endParaRPr lang="ru-RU" sz="1500" smtClean="0">
              <a:latin typeface="Palatino Linotype" pitchFamily="18" charset="0"/>
            </a:endParaRPr>
          </a:p>
        </p:txBody>
      </p:sp>
      <p:pic>
        <p:nvPicPr>
          <p:cNvPr id="7171" name="Picture 5" descr="img3 (1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20938"/>
            <a:ext cx="3346450" cy="2509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11585" y="323379"/>
            <a:ext cx="6512512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Palatino Linotype" pitchFamily="18" charset="0"/>
                <a:ea typeface="Times New Roman"/>
              </a:rPr>
              <a:t>Конвенция о правах ребенка </a:t>
            </a: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>
              <a:latin typeface="+mj-lt"/>
            </a:endParaRPr>
          </a:p>
        </p:txBody>
      </p:sp>
      <p:sp>
        <p:nvSpPr>
          <p:cNvPr id="8194" name="Объект 3"/>
          <p:cNvSpPr>
            <a:spLocks noGrp="1"/>
          </p:cNvSpPr>
          <p:nvPr>
            <p:ph sz="quarter" idx="4294967295"/>
          </p:nvPr>
        </p:nvSpPr>
        <p:spPr>
          <a:xfrm>
            <a:off x="4140200" y="908050"/>
            <a:ext cx="4752975" cy="4249738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     В период с 1979-го по </a:t>
            </a:r>
            <a:r>
              <a:rPr lang="ru-RU" sz="1700" b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1989</a:t>
            </a: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 год Комиссия ООН по правам человека, в которой участвовали специалисты из многих стран мира, подготовила текст Конвенции о правах ребенка. (</a:t>
            </a:r>
            <a:r>
              <a:rPr lang="ru-RU" sz="1700" i="1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Конвенция – это договор, который должен неукоснительно исполняться теми, кто его подписал</a:t>
            </a: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). </a:t>
            </a:r>
          </a:p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endParaRPr lang="ru-RU" sz="1700" smtClean="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   По сравнению с Декларацией (1959 г.), где было 10 коротких, носящих декларативный характер положений (принципов), Конвенция имеет </a:t>
            </a:r>
            <a:r>
              <a:rPr lang="ru-RU" sz="1700" b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54 статьи</a:t>
            </a: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, учитывающие практически все моменты, связанные с жизнью и положением ребенка в обществе. </a:t>
            </a:r>
          </a:p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endParaRPr lang="ru-RU" sz="1700" smtClean="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    Она не только конкретизирует, но и развивает положения Декларации, возлагая на принявшие ее государства </a:t>
            </a:r>
            <a:r>
              <a:rPr lang="ru-RU" sz="1700" b="1" i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правовую ответственность за действия в отношении детей</a:t>
            </a:r>
            <a:r>
              <a:rPr lang="ru-RU" sz="17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.</a:t>
            </a:r>
            <a:r>
              <a:rPr lang="ru-RU" sz="1700" smtClean="0"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</a:pPr>
            <a:r>
              <a:rPr lang="ru-RU" sz="170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Государства — участники Конвенции обязуются уважать и обеспечивать весь комплекс </a:t>
            </a:r>
            <a:r>
              <a:rPr lang="ru-RU" sz="1700" b="1" i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гражданских, политических, экономических, социальных и культурных прав.</a:t>
            </a:r>
            <a:endParaRPr lang="ru-RU" sz="1500" b="1" i="1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8195" name="Picture 2" descr="H:\презентация по правовому воспитанию\картинки\img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3240087" cy="2424113"/>
          </a:xfrm>
        </p:spPr>
      </p:pic>
      <p:pic>
        <p:nvPicPr>
          <p:cNvPr id="8196" name="Picture 5" descr="24349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357563"/>
            <a:ext cx="20224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6329" y="487454"/>
            <a:ext cx="7050359" cy="80745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latin typeface="+mj-lt"/>
              </a:rPr>
              <a:t>Российские документы </a:t>
            </a:r>
            <a:r>
              <a:rPr lang="ru-RU" sz="3200" dirty="0" smtClean="0">
                <a:latin typeface="+mj-lt"/>
              </a:rPr>
              <a:t/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о </a:t>
            </a:r>
            <a:r>
              <a:rPr lang="ru-RU" sz="3200" dirty="0">
                <a:latin typeface="+mj-lt"/>
              </a:rPr>
              <a:t>правах ребенка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9218" name="Объект 3"/>
          <p:cNvSpPr>
            <a:spLocks noGrp="1"/>
          </p:cNvSpPr>
          <p:nvPr>
            <p:ph sz="quarter" idx="4294967295"/>
          </p:nvPr>
        </p:nvSpPr>
        <p:spPr>
          <a:xfrm>
            <a:off x="2916238" y="1628775"/>
            <a:ext cx="6227762" cy="34575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Федеральный закон от 24 июля 1998 г. № 124-ФЗ «Об основных гарантиях прав ребенка в Российской Федерации»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Гражданский кодекс РФ.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Семейный кодекс РФ.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Конституция РФ.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Основы законодательства Российской Федерации об охране здоровья граждан.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Закон о дополнительных гарантиях социальной защиты детей-сирот и детей, оставшихся без попечения родителей.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Закон о социальной защите инвалидов в Российской Федерации.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Федеральный закон об образовании в РФ</a:t>
            </a:r>
          </a:p>
        </p:txBody>
      </p:sp>
      <p:pic>
        <p:nvPicPr>
          <p:cNvPr id="9219" name="Picture 2" descr="H:\презентация по правовому воспитанию\картинки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1081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557338"/>
            <a:ext cx="1390650" cy="2016125"/>
          </a:xfrm>
        </p:spPr>
      </p:pic>
      <p:pic>
        <p:nvPicPr>
          <p:cNvPr id="9221" name="Picture 6" descr="19946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492375"/>
            <a:ext cx="1358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b3466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05263"/>
            <a:ext cx="14478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781300"/>
            <a:ext cx="7705725" cy="2879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Можно отметить, что к началу 21 века в мире сложилась 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система защиты прав детей на международном уровне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, подкрепленная соответствующими правовыми документами.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Что касается России, то основной задачей государства является </a:t>
            </a:r>
            <a:r>
              <a:rPr lang="ru-RU" b="1" smtClean="0">
                <a:solidFill>
                  <a:srgbClr val="FF0000"/>
                </a:solidFill>
                <a:latin typeface="Palatino Linotype" pitchFamily="18" charset="0"/>
              </a:rPr>
              <a:t>практическое обеспечение</a:t>
            </a:r>
            <a:r>
              <a:rPr lang="ru-RU" b="1" smtClean="0">
                <a:solidFill>
                  <a:schemeClr val="tx1"/>
                </a:solidFill>
                <a:latin typeface="Palatino Linotype" pitchFamily="18" charset="0"/>
              </a:rPr>
              <a:t> принципов Конвенции о правах детей, выполнение рекомендаций ООН.</a:t>
            </a:r>
          </a:p>
        </p:txBody>
      </p:sp>
      <p:pic>
        <p:nvPicPr>
          <p:cNvPr id="10242" name="Picture 4" descr="i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92150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261938"/>
            <a:ext cx="7791450" cy="1079500"/>
          </a:xfrm>
        </p:spPr>
      </p:pic>
      <p:sp>
        <p:nvSpPr>
          <p:cNvPr id="11266" name="Объект 2"/>
          <p:cNvSpPr>
            <a:spLocks noGrp="1"/>
          </p:cNvSpPr>
          <p:nvPr>
            <p:ph sz="quarter" idx="4294967295"/>
          </p:nvPr>
        </p:nvSpPr>
        <p:spPr>
          <a:xfrm>
            <a:off x="4067175" y="2133600"/>
            <a:ext cx="4824413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Возраст: от 0 месяцев до 6 лет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Ты приобретаешь право на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гражданство.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 Имеешь право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на имя, отчество и фамилию.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Имеешь право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жить и воспитываться в семье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, знать своих родителей, получать от них защиту своих прав и законных интересов.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На твое имя может быть открыт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счет в банке.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Тебе 1, 5 года.+ Имеешь право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посещать ясли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Тебе 3 года+ Имеешь право </a:t>
            </a:r>
            <a:r>
              <a:rPr lang="ru-RU" sz="2000" b="1" i="1" smtClean="0">
                <a:solidFill>
                  <a:schemeClr val="tx1"/>
                </a:solidFill>
                <a:latin typeface="Palatino Linotype" pitchFamily="18" charset="0"/>
              </a:rPr>
              <a:t>посещать детский сад</a:t>
            </a:r>
            <a:r>
              <a:rPr lang="ru-RU" sz="200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Palatino Linotype" pitchFamily="18" charset="0"/>
            </a:endParaRPr>
          </a:p>
        </p:txBody>
      </p:sp>
      <p:sp>
        <p:nvSpPr>
          <p:cNvPr id="11267" name="Объект 3"/>
          <p:cNvSpPr>
            <a:spLocks noGrp="1"/>
          </p:cNvSpPr>
          <p:nvPr>
            <p:ph sz="quarter" idx="4294967295"/>
          </p:nvPr>
        </p:nvSpPr>
        <p:spPr>
          <a:xfrm>
            <a:off x="755650" y="908050"/>
            <a:ext cx="8137525" cy="1474788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500" smtClean="0">
                <a:latin typeface="Palatino Linotype" pitchFamily="18" charset="0"/>
              </a:rPr>
              <a:t>     </a:t>
            </a:r>
            <a:r>
              <a:rPr lang="ru-RU" sz="1500" smtClean="0">
                <a:solidFill>
                  <a:schemeClr val="tx1"/>
                </a:solidFill>
                <a:latin typeface="Palatino Linotype" pitchFamily="18" charset="0"/>
              </a:rPr>
              <a:t>Только родившись, человек приобретает по закону способность </a:t>
            </a:r>
            <a:r>
              <a:rPr lang="ru-RU" sz="1500" b="1" i="1" smtClean="0">
                <a:solidFill>
                  <a:schemeClr val="tx1"/>
                </a:solidFill>
                <a:latin typeface="Palatino Linotype" pitchFamily="18" charset="0"/>
              </a:rPr>
              <a:t>иметь права и нести обязанности </a:t>
            </a:r>
            <a:r>
              <a:rPr lang="ru-RU" sz="1500" smtClean="0">
                <a:solidFill>
                  <a:schemeClr val="tx1"/>
                </a:solidFill>
                <a:latin typeface="Palatino Linotype" pitchFamily="18" charset="0"/>
              </a:rPr>
              <a:t>- конституционные, семейные, гражданские, трудовые и т.д.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500" smtClean="0">
                <a:solidFill>
                  <a:schemeClr val="tx1"/>
                </a:solidFill>
                <a:latin typeface="Palatino Linotype" pitchFamily="18" charset="0"/>
              </a:rPr>
              <a:t>     Однако их реальное осуществление возможно лишь по мере взросления ребенка. И так же, как сосуд наполняется жидкостью до верха, так и дееспособность становится полной </a:t>
            </a:r>
            <a:r>
              <a:rPr lang="ru-RU" sz="1500" b="1" i="1" smtClean="0">
                <a:solidFill>
                  <a:schemeClr val="tx1"/>
                </a:solidFill>
                <a:latin typeface="Palatino Linotype" pitchFamily="18" charset="0"/>
              </a:rPr>
              <a:t>к 18 годам и ты становишься совершеннолетним</a:t>
            </a:r>
            <a:r>
              <a:rPr lang="ru-RU" sz="150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1268" name="Picture 5" descr="i (2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924175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1183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Georgia</vt:lpstr>
      <vt:lpstr>Calibri</vt:lpstr>
      <vt:lpstr>Palatino Linotype</vt:lpstr>
      <vt:lpstr>Times New Roman</vt:lpstr>
      <vt:lpstr>Воздушный поток</vt:lpstr>
      <vt:lpstr>Воздушный поток</vt:lpstr>
      <vt:lpstr>Документ</vt:lpstr>
      <vt:lpstr>Большие права  маленького ребенка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 соответствии     с  основным принципом                                  защиты прав детей 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Ребенок имеет право</vt:lpstr>
      <vt:lpstr>Слайд 20</vt:lpstr>
      <vt:lpstr>Чрезвычайно важно!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Серега</dc:creator>
  <cp:lastModifiedBy>Админ</cp:lastModifiedBy>
  <cp:revision>26</cp:revision>
  <dcterms:created xsi:type="dcterms:W3CDTF">2015-11-18T21:46:06Z</dcterms:created>
  <dcterms:modified xsi:type="dcterms:W3CDTF">2017-11-15T12:15:23Z</dcterms:modified>
</cp:coreProperties>
</file>