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6" r:id="rId4"/>
    <p:sldId id="265" r:id="rId5"/>
    <p:sldId id="264" r:id="rId6"/>
    <p:sldId id="263" r:id="rId7"/>
    <p:sldId id="262" r:id="rId8"/>
    <p:sldId id="261" r:id="rId9"/>
    <p:sldId id="257" r:id="rId10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66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86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988F-8297-4B8B-832D-99ADF3C29EFA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D79B-01C9-42D1-AC00-80ED9C9FE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9CC7-12E1-4068-923E-06C27B0DA217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1D54-86ED-4447-B1EA-6F5FD5A74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34CE-7A16-453B-BB8A-72A71A7AD942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26E2-BDB3-4B04-AAB4-8FA991363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86EC-6A0D-4CC2-8EE0-547333BA1596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BFF6-6379-41D8-B25A-E29101409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602A-D18D-458F-A6C4-37AF6C7CD48C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4343-9518-4D67-8BA6-D4D0E9CAA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4054-6434-4736-AFF6-B01D06ABCBDA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006F3-D76E-41F6-982F-6D76AEDBE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3B7D-4FE0-42E6-9F96-5A10D69CA696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582F-F279-4577-B4C9-193C79271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2395-1088-4F81-840F-69BF55220FDE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EDC1-5A5F-41F1-A5C8-EE464E26F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353D-97DB-41A4-9852-1CCB5A4E986E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BF6E-C4F5-4D25-B3EA-99656F0E7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DF61-9BE6-494C-A9B1-E35219CB32A8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557D-FE4B-42FA-A6B5-1737874A4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7C78-13E7-43B5-B041-FD7CCCC5019A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5598-45FC-4C0A-B722-7C174B41B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FEBE45-EABE-4EFE-8902-F42647B029C6}" type="datetimeFigureOut">
              <a:rPr lang="ru-RU"/>
              <a:pPr>
                <a:defRPr/>
              </a:pPr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A32557-A8A4-489F-A495-FB86E9175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50ds.ru/psiholog/605-grazhdanskoe-vospitanie-v-doshkolnom-vozrast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Grp="1"/>
          </p:cNvSpPr>
          <p:nvPr>
            <p:ph type="title" idx="4294967295"/>
          </p:nvPr>
        </p:nvSpPr>
        <p:spPr>
          <a:xfrm>
            <a:off x="1259632" y="764704"/>
            <a:ext cx="6912768" cy="208823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Наблюдение как способ познания многообразия природного мира на прогулке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3132138" y="4437063"/>
            <a:ext cx="504031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/>
              <a:t>                         </a:t>
            </a:r>
            <a:r>
              <a:rPr lang="ru-RU" b="1" dirty="0" smtClean="0"/>
              <a:t>Подготовила</a:t>
            </a:r>
          </a:p>
          <a:p>
            <a:pPr algn="r"/>
            <a:r>
              <a:rPr lang="ru-RU" b="1" dirty="0" smtClean="0"/>
              <a:t>Воспитатель:</a:t>
            </a:r>
          </a:p>
          <a:p>
            <a:pPr algn="r"/>
            <a:r>
              <a:rPr lang="ru-RU" b="1" dirty="0" smtClean="0"/>
              <a:t>   Немчинова И.В.</a:t>
            </a:r>
          </a:p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 </a:t>
            </a:r>
            <a:endParaRPr lang="ru-RU" b="1" dirty="0"/>
          </a:p>
          <a:p>
            <a:pPr algn="r">
              <a:spcBef>
                <a:spcPct val="50000"/>
              </a:spcBef>
            </a:pPr>
            <a:endParaRPr lang="ru-RU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4340" name="WordArt 10"/>
          <p:cNvSpPr>
            <a:spLocks noChangeArrowheads="1" noChangeShapeType="1" noTextEdit="1"/>
          </p:cNvSpPr>
          <p:nvPr/>
        </p:nvSpPr>
        <p:spPr bwMode="auto">
          <a:xfrm>
            <a:off x="638174" y="764704"/>
            <a:ext cx="7894266" cy="230425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 descr="F:\DCIM\103_PANA\P1030988.JPG"/>
          <p:cNvPicPr/>
          <p:nvPr/>
        </p:nvPicPr>
        <p:blipFill>
          <a:blip r:embed="rId2" cstate="print"/>
          <a:srcRect l="6383" b="8571"/>
          <a:stretch>
            <a:fillRect/>
          </a:stretch>
        </p:blipFill>
        <p:spPr bwMode="auto">
          <a:xfrm>
            <a:off x="1259632" y="3356992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95936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Данков 2023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2" descr="H:\b298897a75e444184076c614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539750" y="674688"/>
            <a:ext cx="8280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555555"/>
                </a:solidFill>
                <a:cs typeface="Times New Roman" pitchFamily="18" charset="0"/>
              </a:rPr>
              <a:t>                  </a:t>
            </a:r>
            <a:endParaRPr lang="ru-RU" sz="4800" b="1">
              <a:latin typeface="Times New Roman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339975" y="501650"/>
            <a:ext cx="61928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24325" algn="l"/>
              </a:tabLst>
            </a:pPr>
            <a:r>
              <a:rPr lang="ru-RU" sz="2000" i="1">
                <a:latin typeface="Times New Roman" pitchFamily="18" charset="0"/>
              </a:rPr>
              <a:t>«Человек стал человеком, когда услышал шепот листьев и песню кузнечика, журчание весеннего ручья и звон серебряных колокольчиков в бездонном летнем небе, шорох снежинок и завывание вьюги за окном, ласковый плеск волны и торжественную тишину ночи,  – услышал, и, затаив дыхание, слушает сотни и тысячи лет чудесную музыку жизни».</a:t>
            </a:r>
          </a:p>
          <a:p>
            <a:pPr algn="ctr">
              <a:tabLst>
                <a:tab pos="4124325" algn="l"/>
              </a:tabLst>
            </a:pPr>
            <a:r>
              <a:rPr lang="ru-RU" sz="2000" i="1">
                <a:latin typeface="Times New Roman" pitchFamily="18" charset="0"/>
              </a:rPr>
              <a:t>                                                   В. А. Сухомлинский.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50825" y="4594941"/>
            <a:ext cx="46085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</a:rPr>
              <a:t>Природа – это уникальная книга</a:t>
            </a:r>
            <a:r>
              <a:rPr lang="ru-RU" sz="2000" i="1" dirty="0" smtClean="0">
                <a:latin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</a:endParaRPr>
          </a:p>
          <a:p>
            <a:pPr algn="ctr"/>
            <a:r>
              <a:rPr lang="ru-RU" sz="2000" i="1" dirty="0">
                <a:latin typeface="Times New Roman" pitchFamily="18" charset="0"/>
              </a:rPr>
              <a:t>В период дошкольного детства ребенок открывает мир природы.</a:t>
            </a:r>
          </a:p>
          <a:p>
            <a:pPr algn="ctr"/>
            <a:r>
              <a:rPr lang="ru-RU" sz="2000" i="1" dirty="0">
                <a:latin typeface="Times New Roman" pitchFamily="18" charset="0"/>
              </a:rPr>
              <a:t>Природа – источник ощущения прекрасного.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pic>
        <p:nvPicPr>
          <p:cNvPr id="8" name="Picture 2" descr="C:\Users\user\Desktop\Мастер-класс с родителями Осень. Листья\IMG_3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H:\b298897a75e444184076c614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79388" y="333375"/>
            <a:ext cx="871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Среди разнообразных методов экологического образования дошкольников ведущее место занимает  наблюдение</a:t>
            </a:r>
            <a:r>
              <a:rPr lang="ru-RU" dirty="0" smtClean="0">
                <a:latin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</a:rPr>
              <a:t>Наблюдение  необходимо проводить для того, чтобы приучить крох к внимательности, развитию наблюдения, а также интеллектуального воспитания.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 Существуют разные виды наблюдений в детском саду.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</a:rPr>
              <a:t>Наиболее эффективным вариантом для наблюдения является прогулка.</a:t>
            </a:r>
          </a:p>
          <a:p>
            <a:endParaRPr lang="ru-RU" dirty="0" smtClean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2555875" y="2565400"/>
            <a:ext cx="61198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 smtClean="0">
              <a:latin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</a:rPr>
              <a:t>Наблюдение — это специально организованное воспитателем, целенаправленное, более или менее        длительное и планомерное, активное восприятие детьми объектов и явлений природы.</a:t>
            </a:r>
          </a:p>
          <a:p>
            <a:pPr algn="r"/>
            <a:endParaRPr lang="ru-RU" dirty="0" smtClean="0">
              <a:latin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</a:rPr>
              <a:t>          Целью наблюдения может быть усвоение разных знаний — установление свойств и качеств, причин изменения и развития объектов (растений, животных),  сезонных явлений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user\Desktop\IMG-20191028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2918219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H:\b298897a75e444184076c614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476672"/>
            <a:ext cx="74168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Прогулка – наблюдение  «Такие разные осенние листья»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Осень – прекрасное время для прогулок с детьми. Во время прогулки мы наблюдаем за растениями и любуемся их  красотой. На прогулке ребята стали замечать, что на деревьях с каждым днем становится листочков все меньше и меньше. Собрав разные листья, рассматривали их строение, форму, размер, окраску. На участке совместно с педагогом дополнительного образования </a:t>
            </a:r>
            <a:r>
              <a:rPr lang="ru-RU" sz="1400" dirty="0" err="1" smtClean="0"/>
              <a:t>Хлебниковой</a:t>
            </a:r>
            <a:r>
              <a:rPr lang="ru-RU" sz="1400" dirty="0" smtClean="0"/>
              <a:t> Т.Ф. с участием детей и родителей организовали творческую мастерскую на прогулке. Ведь мы знаем, что свежий воздух полезен для здоровья. </a:t>
            </a:r>
          </a:p>
          <a:p>
            <a:r>
              <a:rPr lang="ru-RU" sz="1400" dirty="0" smtClean="0"/>
              <a:t>Татьяна Федоровна рассказала и показала как можно использовать в работе настоящие листья, что из них можно сделать. Получились вот такие оригинальные поделки.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Мастер-класс с родителями Осень. Листья\IMG_3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088232" cy="2784309"/>
          </a:xfrm>
          <a:prstGeom prst="rect">
            <a:avLst/>
          </a:prstGeom>
          <a:noFill/>
        </p:spPr>
      </p:pic>
      <p:pic>
        <p:nvPicPr>
          <p:cNvPr id="1028" name="Picture 4" descr="C:\Users\user\Desktop\Мастер-класс с родителями Осень. Листья\IMG_3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068960"/>
            <a:ext cx="2555776" cy="1916832"/>
          </a:xfrm>
          <a:prstGeom prst="rect">
            <a:avLst/>
          </a:prstGeom>
          <a:noFill/>
        </p:spPr>
      </p:pic>
      <p:pic>
        <p:nvPicPr>
          <p:cNvPr id="1029" name="Picture 5" descr="C:\Users\user\Desktop\Мастер-класс с родителями Осень. Листья\IMG_3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97152"/>
            <a:ext cx="2555776" cy="1916832"/>
          </a:xfrm>
          <a:prstGeom prst="rect">
            <a:avLst/>
          </a:prstGeom>
          <a:noFill/>
        </p:spPr>
      </p:pic>
      <p:pic>
        <p:nvPicPr>
          <p:cNvPr id="13" name="Picture 2" descr="C:\Users\user\Desktop\Мастер-класс с родителями Осень. Листья\IMG_38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748479" y="3268745"/>
            <a:ext cx="2232249" cy="1832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H:\b298897a75e444184076c614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79388" y="2962959"/>
            <a:ext cx="8785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dirty="0">
              <a:latin typeface="Times New Roman" pitchFamily="18" charset="0"/>
            </a:endParaRPr>
          </a:p>
          <a:p>
            <a:endParaRPr lang="ru-RU" i="1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48680"/>
            <a:ext cx="6048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sz="1400" dirty="0" smtClean="0"/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04664"/>
            <a:ext cx="78488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Прогулка – путешествие  «По следам Осени»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Выйдя на прогулку с детьми, я на своем участке увидела конверт, в котором лежала карта. На ней стрелочками был указан путь к какому дереву идти. Рассмотрев деревья, нас на пути встретила сама матушка Осень. Она подготовила для нас задания и провела вместе с нами опытно – экспериментальную деятельность «Краски осени". В завершении нашей прогулки Осень вручила нам сундучок. Открыв его, мы нашли в нем угощения.</a:t>
            </a:r>
            <a:endParaRPr lang="ru-RU" dirty="0"/>
          </a:p>
        </p:txBody>
      </p:sp>
      <p:pic>
        <p:nvPicPr>
          <p:cNvPr id="1026" name="Picture 2" descr="C:\Users\user\Desktop\IMG-20191028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2651787" cy="1988840"/>
          </a:xfrm>
          <a:prstGeom prst="rect">
            <a:avLst/>
          </a:prstGeom>
          <a:noFill/>
        </p:spPr>
      </p:pic>
      <p:pic>
        <p:nvPicPr>
          <p:cNvPr id="1027" name="Picture 3" descr="C:\Users\user\Desktop\IMG-20191028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1977684" cy="2636912"/>
          </a:xfrm>
          <a:prstGeom prst="rect">
            <a:avLst/>
          </a:prstGeom>
          <a:noFill/>
        </p:spPr>
      </p:pic>
      <p:pic>
        <p:nvPicPr>
          <p:cNvPr id="1028" name="Picture 4" descr="C:\Users\user\Desktop\IMG-20191028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77072"/>
            <a:ext cx="2520280" cy="18902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87824" y="50851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«Ягоды рябины огоньком горят»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63347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гостях у ребят – матушка Осень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6093296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Свежий воздух и подвижные игры – большая польза для детского здоровья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8435" name="Picture 2" descr="H:\b298897a75e444184076c614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23850" y="260648"/>
            <a:ext cx="86407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u="sng" dirty="0" smtClean="0">
              <a:latin typeface="Times New Roman" pitchFamily="18" charset="0"/>
              <a:hlinkClick r:id="rId3"/>
            </a:endParaRPr>
          </a:p>
          <a:p>
            <a:endParaRPr lang="ru-RU" sz="1600" u="sng" dirty="0" smtClean="0">
              <a:latin typeface="Times New Roman" pitchFamily="18" charset="0"/>
              <a:hlinkClick r:id="rId3"/>
            </a:endParaRPr>
          </a:p>
          <a:p>
            <a:endParaRPr lang="ru-RU" sz="1600" u="sng" dirty="0" smtClean="0">
              <a:latin typeface="Times New Roman" pitchFamily="18" charset="0"/>
              <a:hlinkClick r:id="rId3"/>
            </a:endParaRPr>
          </a:p>
          <a:p>
            <a:endParaRPr lang="ru-RU" sz="1600" u="sng" dirty="0" smtClean="0">
              <a:latin typeface="Times New Roman" pitchFamily="18" charset="0"/>
              <a:hlinkClick r:id="rId3"/>
            </a:endParaRPr>
          </a:p>
          <a:p>
            <a:endParaRPr lang="ru-RU" sz="1600" u="sng" dirty="0" smtClean="0">
              <a:latin typeface="Times New Roman" pitchFamily="18" charset="0"/>
              <a:hlinkClick r:id="rId3"/>
            </a:endParaRPr>
          </a:p>
          <a:p>
            <a:endParaRPr lang="ru-RU" sz="1600" u="sng" dirty="0" smtClean="0">
              <a:latin typeface="Times New Roman" pitchFamily="18" charset="0"/>
              <a:hlinkClick r:id="rId3"/>
            </a:endParaRPr>
          </a:p>
          <a:p>
            <a:endParaRPr lang="ru-RU" sz="1600" u="sng" dirty="0" smtClean="0">
              <a:latin typeface="Times New Roman" pitchFamily="18" charset="0"/>
              <a:hlinkClick r:id="rId3"/>
            </a:endParaRPr>
          </a:p>
          <a:p>
            <a:endParaRPr lang="ru-RU" sz="1600" u="sng" dirty="0" smtClean="0">
              <a:latin typeface="Times New Roman" pitchFamily="18" charset="0"/>
              <a:hlinkClick r:id="rId3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924300" y="5820052"/>
            <a:ext cx="5070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user\Desktop\IMG-20191028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9552" y="476672"/>
            <a:ext cx="2651787" cy="1988840"/>
          </a:xfrm>
          <a:prstGeom prst="rect">
            <a:avLst/>
          </a:prstGeom>
          <a:noFill/>
        </p:spPr>
      </p:pic>
      <p:pic>
        <p:nvPicPr>
          <p:cNvPr id="3075" name="Picture 3" descr="C:\Users\user\Desktop\IMG-20191028-WA0006.jpg"/>
          <p:cNvPicPr>
            <a:picLocks noChangeAspect="1" noChangeArrowheads="1"/>
          </p:cNvPicPr>
          <p:nvPr/>
        </p:nvPicPr>
        <p:blipFill>
          <a:blip r:embed="rId5" cstate="print"/>
          <a:srcRect t="18976" r="28842" b="1959"/>
          <a:stretch>
            <a:fillRect/>
          </a:stretch>
        </p:blipFill>
        <p:spPr bwMode="auto">
          <a:xfrm>
            <a:off x="4427984" y="3212976"/>
            <a:ext cx="2851517" cy="2376264"/>
          </a:xfrm>
          <a:prstGeom prst="rect">
            <a:avLst/>
          </a:prstGeom>
          <a:noFill/>
        </p:spPr>
      </p:pic>
      <p:pic>
        <p:nvPicPr>
          <p:cNvPr id="3076" name="Picture 4" descr="C:\Users\user\Desktop\IMG-20191028-WA0005.jpg"/>
          <p:cNvPicPr>
            <a:picLocks noChangeAspect="1" noChangeArrowheads="1"/>
          </p:cNvPicPr>
          <p:nvPr/>
        </p:nvPicPr>
        <p:blipFill>
          <a:blip r:embed="rId6" cstate="print"/>
          <a:srcRect r="26470" b="14610"/>
          <a:stretch>
            <a:fillRect/>
          </a:stretch>
        </p:blipFill>
        <p:spPr bwMode="auto">
          <a:xfrm>
            <a:off x="5796136" y="548680"/>
            <a:ext cx="2480276" cy="21602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263691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Игра на внимание:</a:t>
            </a:r>
          </a:p>
          <a:p>
            <a:pPr algn="ctr"/>
            <a:r>
              <a:rPr lang="ru-RU" sz="1400" dirty="0" smtClean="0"/>
              <a:t> «Что нам осень принесла»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566124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Опытно – экспериментальная деятельность</a:t>
            </a:r>
            <a:r>
              <a:rPr lang="ru-RU" dirty="0" smtClean="0"/>
              <a:t> </a:t>
            </a:r>
            <a:r>
              <a:rPr lang="ru-RU" sz="1400" dirty="0" smtClean="0"/>
              <a:t>«Краски осени»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9459" name="Picture 2" descr="H:\b298897a75e444184076c614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79388" y="1669841"/>
            <a:ext cx="88566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684213" y="3439110"/>
            <a:ext cx="784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dirty="0">
              <a:latin typeface="Times New Roman" pitchFamily="18" charset="0"/>
            </a:endParaRPr>
          </a:p>
        </p:txBody>
      </p:sp>
      <p:pic>
        <p:nvPicPr>
          <p:cNvPr id="7" name="Picture 2" descr="H:\b298897a75e444184076c614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404665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Прогулки – трудовые акции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dirty="0" smtClean="0"/>
              <a:t>Формируют у дошкольников понимание, что труд в природе – это серьезное занятие;</a:t>
            </a:r>
          </a:p>
          <a:p>
            <a:pPr>
              <a:buFontTx/>
              <a:buChar char="-"/>
            </a:pPr>
            <a:r>
              <a:rPr lang="ru-RU" dirty="0" smtClean="0"/>
              <a:t> воспитывают желание участвовать в труде по уходу за растениями, кормлению птиц, уборке территории;</a:t>
            </a:r>
          </a:p>
          <a:p>
            <a:pPr>
              <a:buFontTx/>
              <a:buChar char="-"/>
            </a:pPr>
            <a:r>
              <a:rPr lang="ru-RU" dirty="0" smtClean="0"/>
              <a:t> дети учатся работать в коллективе, сообща.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Итог труда </a:t>
            </a:r>
            <a:r>
              <a:rPr lang="ru-RU" dirty="0" smtClean="0"/>
              <a:t>– это результат совместной работы всех.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3212976"/>
            <a:ext cx="2232248" cy="19442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53136"/>
            <a:ext cx="2547050" cy="1910287"/>
          </a:xfrm>
          <a:prstGeom prst="rect">
            <a:avLst/>
          </a:prstGeom>
        </p:spPr>
      </p:pic>
      <p:pic>
        <p:nvPicPr>
          <p:cNvPr id="1026" name="Picture 2" descr="C:\Users\user\Desktop\IMG-20191028-WA0007.jpg"/>
          <p:cNvPicPr>
            <a:picLocks noChangeAspect="1" noChangeArrowheads="1"/>
          </p:cNvPicPr>
          <p:nvPr/>
        </p:nvPicPr>
        <p:blipFill>
          <a:blip r:embed="rId5" cstate="print"/>
          <a:srcRect l="12500"/>
          <a:stretch>
            <a:fillRect/>
          </a:stretch>
        </p:blipFill>
        <p:spPr bwMode="auto">
          <a:xfrm>
            <a:off x="6084168" y="3429000"/>
            <a:ext cx="252028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4294967295"/>
          </p:nvPr>
        </p:nvGraphicFramePr>
        <p:xfrm>
          <a:off x="1314450" y="3028791"/>
          <a:ext cx="6515100" cy="1668780"/>
        </p:xfrm>
        <a:graphic>
          <a:graphicData uri="http://schemas.openxmlformats.org/drawingml/2006/table">
            <a:tbl>
              <a:tblPr/>
              <a:tblGrid>
                <a:gridCol w="3257550"/>
                <a:gridCol w="325755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сальбутамол (в форме сульфата)</a:t>
                      </a:r>
                    </a:p>
                  </a:txBody>
                  <a:tcPr marR="2095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2 мг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бромгексина гидрохлорид</a:t>
                      </a:r>
                    </a:p>
                  </a:txBody>
                  <a:tcPr marR="2095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8 мг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гвайфенезин</a:t>
                      </a:r>
                    </a:p>
                  </a:txBody>
                  <a:tcPr marR="2095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100 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83" name="Picture 2" descr="H:\b298897a75e444184076c614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содружестве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IMG-20191028-WA0008.jpg"/>
          <p:cNvPicPr>
            <a:picLocks noChangeAspect="1" noChangeArrowheads="1"/>
          </p:cNvPicPr>
          <p:nvPr/>
        </p:nvPicPr>
        <p:blipFill>
          <a:blip r:embed="rId3" cstate="print"/>
          <a:srcRect t="18605" r="1647"/>
          <a:stretch>
            <a:fillRect/>
          </a:stretch>
        </p:blipFill>
        <p:spPr bwMode="auto">
          <a:xfrm>
            <a:off x="755576" y="1052736"/>
            <a:ext cx="2088232" cy="2664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37170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Расцвел в саду любимый мой пион</a:t>
            </a:r>
            <a:endParaRPr lang="ru-RU" sz="1400" dirty="0"/>
          </a:p>
        </p:txBody>
      </p:sp>
      <p:pic>
        <p:nvPicPr>
          <p:cNvPr id="2051" name="Picture 3" descr="C:\Users\user\Desktop\IMG-20191028-WA0009.jpg"/>
          <p:cNvPicPr>
            <a:picLocks noChangeAspect="1" noChangeArrowheads="1"/>
          </p:cNvPicPr>
          <p:nvPr/>
        </p:nvPicPr>
        <p:blipFill>
          <a:blip r:embed="rId4" cstate="print"/>
          <a:srcRect t="17284" r="25104"/>
          <a:stretch>
            <a:fillRect/>
          </a:stretch>
        </p:blipFill>
        <p:spPr bwMode="auto">
          <a:xfrm>
            <a:off x="3491880" y="1340768"/>
            <a:ext cx="1872208" cy="27569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91880" y="40770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Зеленая</a:t>
            </a:r>
            <a:r>
              <a:rPr lang="ru-RU" dirty="0" smtClean="0"/>
              <a:t> </a:t>
            </a:r>
            <a:r>
              <a:rPr lang="ru-RU" sz="1400" dirty="0" smtClean="0"/>
              <a:t>красавица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15719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Наблюдения способствующие к приобщению дошкольников к ознакомлению с природой, с окружающим их миром, ведёт к развитию у них душевности, отзывчивости, творчества, умения замечать прекрасное в обыденной жизни.</a:t>
            </a:r>
            <a:endParaRPr lang="ru-RU" dirty="0"/>
          </a:p>
        </p:txBody>
      </p:sp>
      <p:pic>
        <p:nvPicPr>
          <p:cNvPr id="3073" name="Picture 1" descr="C:\Users\user\Desktop\IMG-20191029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692696"/>
            <a:ext cx="2304256" cy="307234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516216" y="40050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Рассматривание растений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H:\b298897a75e444184076c614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646113" y="1628775"/>
            <a:ext cx="849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</p:txBody>
      </p:sp>
      <p:sp>
        <p:nvSpPr>
          <p:cNvPr id="6" name="TextBox 5"/>
          <p:cNvSpPr txBox="1"/>
          <p:nvPr/>
        </p:nvSpPr>
        <p:spPr>
          <a:xfrm>
            <a:off x="1403648" y="148478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Спасибо за внимание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2050" name="AutoShape 2" descr="https://avatars.mds.yandex.net/get-pdb/1822443/a408a4d3-ce02-4280-8fc6-8aa765e775ea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vatars.mds.yandex.net/get-pdb/1822443/a408a4d3-ce02-4280-8fc6-8aa765e775ea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user\Desktop\orig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557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Наблюдение как способ познания многообразия природного мира на прогулке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2015-03-20T07:10:50Z</dcterms:created>
  <dcterms:modified xsi:type="dcterms:W3CDTF">2025-01-12T11:20:46Z</dcterms:modified>
</cp:coreProperties>
</file>