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147128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Семинар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Повышение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экологической компетентности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педагогов»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7298" y="4437112"/>
            <a:ext cx="3309803" cy="126062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высшей квалификационной категории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Немчинова И.В.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\Desktop\Картинки по экологии\экология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2304256" cy="19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052736"/>
            <a:ext cx="4464496" cy="42292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Продуктивная деятельность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916832"/>
            <a:ext cx="3419856" cy="34918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i="1" dirty="0"/>
              <a:t>Создание продукта</a:t>
            </a:r>
            <a:r>
              <a:rPr lang="ru-RU" dirty="0"/>
              <a:t>, моделирующего природные объекты.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b="1" i="1" dirty="0" smtClean="0"/>
              <a:t>Создание </a:t>
            </a:r>
            <a:r>
              <a:rPr lang="ru-RU" b="1" i="1" dirty="0"/>
              <a:t>продукт</a:t>
            </a:r>
            <a:r>
              <a:rPr lang="ru-RU" dirty="0"/>
              <a:t>а, имеющего непосредственное отношение к природоохранительной </a:t>
            </a:r>
            <a:r>
              <a:rPr lang="ru-RU" dirty="0" smtClean="0"/>
              <a:t>деятельности.</a:t>
            </a:r>
          </a:p>
          <a:p>
            <a:pPr lvl="0"/>
            <a:endParaRPr lang="ru-RU" dirty="0"/>
          </a:p>
          <a:p>
            <a:pPr lvl="0"/>
            <a:r>
              <a:rPr lang="ru-RU" b="1" i="1" dirty="0"/>
              <a:t>Создание моделей экологических </a:t>
            </a:r>
            <a:r>
              <a:rPr lang="ru-RU" b="1" i="1" dirty="0" smtClean="0"/>
              <a:t>связей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r>
              <a:rPr lang="ru-RU" b="1" i="1" dirty="0"/>
              <a:t>Выращивание рас</a:t>
            </a:r>
            <a:r>
              <a:rPr lang="ru-RU" dirty="0"/>
              <a:t>тений в уголке природы или на участке </a:t>
            </a:r>
            <a:r>
              <a:rPr lang="ru-RU" dirty="0" smtClean="0"/>
              <a:t>ДОО. </a:t>
            </a:r>
            <a:endParaRPr lang="ru-RU" dirty="0"/>
          </a:p>
        </p:txBody>
      </p:sp>
      <p:pic>
        <p:nvPicPr>
          <p:cNvPr id="1027" name="Picture 3" descr="C:\Users\user\Desktop\f_59ededbf2b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9735" b="6486"/>
          <a:stretch/>
        </p:blipFill>
        <p:spPr bwMode="auto">
          <a:xfrm>
            <a:off x="1259632" y="1772816"/>
            <a:ext cx="2808312" cy="17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f_59ededbe937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5449" r="2196" b="8424"/>
          <a:stretch/>
        </p:blipFill>
        <p:spPr bwMode="auto">
          <a:xfrm>
            <a:off x="1259633" y="3861048"/>
            <a:ext cx="2808312" cy="18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3097536" cy="22676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Метод проектов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Проекты</a:t>
            </a:r>
            <a:r>
              <a:rPr lang="ru-RU" dirty="0"/>
              <a:t>, имеющие </a:t>
            </a:r>
            <a:r>
              <a:rPr lang="ru-RU" dirty="0" smtClean="0"/>
              <a:t>экологическую </a:t>
            </a:r>
            <a:r>
              <a:rPr lang="ru-RU" dirty="0"/>
              <a:t>направленность: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«</a:t>
            </a:r>
            <a:r>
              <a:rPr lang="ru-RU" dirty="0"/>
              <a:t>Зеленый патруль», «Клумбы для бабочек», «Защитники природы», «Лаборатория неживой природы», «Жалобная книга природы».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988840"/>
            <a:ext cx="3419856" cy="111556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Экологические праздники, викторины, сюжетно – ролевые игры, фотовыставки, беседы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ошибками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Desktop\hello_html_m4f7ecd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1279282" cy="12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4842"/>
            <a:ext cx="13477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pPr algn="ctr"/>
            <a:r>
              <a:rPr lang="ru-RU" sz="3200" dirty="0" smtClean="0"/>
              <a:t>Работа с родителя</a:t>
            </a:r>
            <a:r>
              <a:rPr lang="ru-RU" dirty="0" smtClean="0"/>
              <a:t>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095200" cy="313179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анкетирование</a:t>
            </a:r>
            <a:r>
              <a:rPr lang="ru-RU" b="1" i="1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экологические </a:t>
            </a:r>
            <a:r>
              <a:rPr lang="ru-RU" b="1" i="1" dirty="0"/>
              <a:t>акции, праздники</a:t>
            </a:r>
            <a:r>
              <a:rPr lang="ru-RU" b="1" i="1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выпуск </a:t>
            </a:r>
            <a:r>
              <a:rPr lang="ru-RU" b="1" i="1" dirty="0"/>
              <a:t>газеты</a:t>
            </a:r>
            <a:r>
              <a:rPr lang="ru-RU" dirty="0"/>
              <a:t> по изучаемой проблеме,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родительско</a:t>
            </a:r>
            <a:r>
              <a:rPr lang="ru-RU" dirty="0" smtClean="0"/>
              <a:t> </a:t>
            </a:r>
            <a:r>
              <a:rPr lang="ru-RU" dirty="0"/>
              <a:t>– детские </a:t>
            </a:r>
            <a:r>
              <a:rPr lang="ru-RU" b="1" i="1" dirty="0"/>
              <a:t>проекты</a:t>
            </a:r>
            <a:r>
              <a:rPr lang="ru-RU" b="1" i="1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 индивидуальные </a:t>
            </a:r>
            <a:r>
              <a:rPr lang="ru-RU" b="1" i="1" dirty="0" smtClean="0"/>
              <a:t>консультации.</a:t>
            </a:r>
            <a:endParaRPr lang="ru-RU" b="1" i="1" dirty="0"/>
          </a:p>
        </p:txBody>
      </p:sp>
      <p:pic>
        <p:nvPicPr>
          <p:cNvPr id="2050" name="Picture 2" descr="C:\Users\user\Desktop\risunok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421062" cy="25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7024744" cy="1681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Воспитание экологической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культуры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у подрастающего поколения создает возможность </a:t>
            </a:r>
            <a:r>
              <a:rPr lang="ru-RU" sz="1800" b="1" i="1" dirty="0">
                <a:solidFill>
                  <a:schemeClr val="tx1"/>
                </a:solidFill>
              </a:rPr>
              <a:t>приобщить детей к экологически грамотному поведению в природе, бережному и ответственному отношению к сохранению природы ради самой природы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9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Термины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7416824" cy="504056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Экология</a:t>
            </a:r>
            <a:r>
              <a:rPr lang="ru-RU" sz="1400" b="1" dirty="0"/>
              <a:t> – </a:t>
            </a:r>
            <a:r>
              <a:rPr lang="ru-RU" sz="1400" b="1" i="1" dirty="0"/>
              <a:t>наука</a:t>
            </a:r>
            <a:r>
              <a:rPr lang="ru-RU" sz="1400" dirty="0"/>
              <a:t>, изучающая отношения организмов между собой и окружающей средой, или комплексная наука, исследующая среду обитания живых существ, включая человека. </a:t>
            </a:r>
          </a:p>
          <a:p>
            <a:pPr marL="68580" indent="0">
              <a:buNone/>
            </a:pPr>
            <a:r>
              <a:rPr lang="ru-RU" sz="1400" dirty="0"/>
              <a:t> 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Экологическое образование </a:t>
            </a:r>
            <a:r>
              <a:rPr lang="ru-RU" sz="1400" b="1" dirty="0"/>
              <a:t>– </a:t>
            </a:r>
            <a:r>
              <a:rPr lang="ru-RU" sz="1400" b="1" i="1" dirty="0"/>
              <a:t>непрерывный процесс обучения, воспитания и развития личности</a:t>
            </a:r>
            <a:r>
              <a:rPr lang="ru-RU" sz="1400" dirty="0"/>
              <a:t>, направленный на формирование научных и практических знаний, ценностных ориентаций, поведения и деятельности, обеспечивающих ответственное отношение к окружающей социально – природной среде. 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Экологическая культура </a:t>
            </a:r>
            <a:r>
              <a:rPr lang="ru-RU" sz="1400" b="1" dirty="0"/>
              <a:t>– </a:t>
            </a:r>
            <a:r>
              <a:rPr lang="ru-RU" sz="1400" b="1" i="1" dirty="0"/>
              <a:t>качество личности</a:t>
            </a:r>
            <a:r>
              <a:rPr lang="ru-RU" sz="1400" dirty="0"/>
              <a:t>, компонентами которого являются:</a:t>
            </a:r>
          </a:p>
          <a:p>
            <a:pPr marL="68580" indent="0">
              <a:buNone/>
            </a:pPr>
            <a:r>
              <a:rPr lang="ru-RU" sz="1400" dirty="0"/>
              <a:t>- интерес к природе и проблемам ее охраны;</a:t>
            </a:r>
          </a:p>
          <a:p>
            <a:pPr marL="68580" indent="0">
              <a:buNone/>
            </a:pPr>
            <a:r>
              <a:rPr lang="ru-RU" sz="1400" dirty="0"/>
              <a:t>- знания о природе и способах ее защиты и устойчивого развития; </a:t>
            </a:r>
          </a:p>
          <a:p>
            <a:pPr marL="68580" indent="0">
              <a:buNone/>
            </a:pPr>
            <a:r>
              <a:rPr lang="ru-RU" sz="1400" dirty="0"/>
              <a:t>- нравственные и эстетические чувства по отношению к природе; </a:t>
            </a:r>
          </a:p>
          <a:p>
            <a:pPr marL="68580" indent="0">
              <a:buNone/>
            </a:pPr>
            <a:r>
              <a:rPr lang="ru-RU" sz="1400" dirty="0"/>
              <a:t>- экологически грамотная деятельность в природной среде; </a:t>
            </a:r>
          </a:p>
          <a:p>
            <a:pPr marL="68580" indent="0">
              <a:buNone/>
            </a:pPr>
            <a:r>
              <a:rPr lang="ru-RU" sz="1400" dirty="0"/>
              <a:t>- мотивы, определяющие деятельность и поведение личности в природном окружении. </a:t>
            </a:r>
          </a:p>
        </p:txBody>
      </p:sp>
    </p:spTree>
    <p:extLst>
      <p:ext uri="{BB962C8B-B14F-4D97-AF65-F5344CB8AC3E}">
        <p14:creationId xmlns:p14="http://schemas.microsoft.com/office/powerpoint/2010/main" val="29937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268760"/>
            <a:ext cx="3057148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Цель экологического воспитания дошкольников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2204864"/>
            <a:ext cx="3419856" cy="136815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smtClean="0"/>
              <a:t> </a:t>
            </a:r>
            <a:r>
              <a:rPr lang="ru-RU" sz="1500" b="1" dirty="0" smtClean="0"/>
              <a:t>развитие </a:t>
            </a:r>
            <a:r>
              <a:rPr lang="ru-RU" sz="1500" b="1" dirty="0"/>
              <a:t>осознанно – правильного отношения к объектам и явлениям природы.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196752"/>
            <a:ext cx="3055717" cy="6397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Принципы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2060848"/>
            <a:ext cx="3419856" cy="283579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</a:t>
            </a:r>
            <a:r>
              <a:rPr lang="ru-RU" sz="1500" dirty="0"/>
              <a:t>все связано со всем; 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все </a:t>
            </a:r>
            <a:r>
              <a:rPr lang="ru-RU" sz="1500" dirty="0" smtClean="0"/>
              <a:t>куда–</a:t>
            </a:r>
            <a:r>
              <a:rPr lang="ru-RU" sz="1500" dirty="0" err="1" smtClean="0"/>
              <a:t>нибудь</a:t>
            </a:r>
            <a:r>
              <a:rPr lang="ru-RU" sz="1500" dirty="0" smtClean="0"/>
              <a:t>  </a:t>
            </a:r>
            <a:r>
              <a:rPr lang="ru-RU" sz="1500" dirty="0"/>
              <a:t>девается; 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все </a:t>
            </a:r>
            <a:r>
              <a:rPr lang="ru-RU" sz="1500" dirty="0" smtClean="0"/>
              <a:t>что–</a:t>
            </a:r>
            <a:r>
              <a:rPr lang="ru-RU" sz="1500" dirty="0" err="1" smtClean="0"/>
              <a:t>нибудь</a:t>
            </a:r>
            <a:r>
              <a:rPr lang="ru-RU" sz="1500" dirty="0" smtClean="0"/>
              <a:t>  </a:t>
            </a:r>
            <a:r>
              <a:rPr lang="ru-RU" sz="1500" dirty="0"/>
              <a:t>да стоит; 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природа знает лучше. </a:t>
            </a:r>
          </a:p>
        </p:txBody>
      </p:sp>
      <p:pic>
        <p:nvPicPr>
          <p:cNvPr id="7170" name="Picture 2" descr="C:\Users\user\Desktop\Картинки по экологии\krujok-dlya-detey-4-5-let-yunyy-ekolog-60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642383" cy="25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Подходы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844824"/>
            <a:ext cx="3528392" cy="38164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</a:rPr>
              <a:t>Экологический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подход</a:t>
            </a:r>
          </a:p>
          <a:p>
            <a:pPr marL="68580" indent="0">
              <a:buNone/>
            </a:pPr>
            <a:endParaRPr lang="ru-RU" sz="1600" dirty="0"/>
          </a:p>
          <a:p>
            <a:r>
              <a:rPr lang="ru-RU" sz="1500" b="1" dirty="0"/>
              <a:t>Человек </a:t>
            </a:r>
            <a:r>
              <a:rPr lang="ru-RU" sz="1500" dirty="0"/>
              <a:t>– </a:t>
            </a:r>
            <a:r>
              <a:rPr lang="ru-RU" sz="1500" b="1" dirty="0"/>
              <a:t>часть природы</a:t>
            </a:r>
            <a:r>
              <a:rPr lang="ru-RU" sz="1500" dirty="0" smtClean="0"/>
              <a:t>.</a:t>
            </a:r>
          </a:p>
          <a:p>
            <a:pPr marL="68580" indent="0">
              <a:buNone/>
            </a:pPr>
            <a:endParaRPr lang="ru-RU" sz="1500" dirty="0"/>
          </a:p>
          <a:p>
            <a:r>
              <a:rPr lang="ru-RU" sz="1500" b="1" dirty="0"/>
              <a:t>Мера вещей</a:t>
            </a:r>
            <a:r>
              <a:rPr lang="ru-RU" sz="1500" dirty="0"/>
              <a:t> – </a:t>
            </a:r>
            <a:r>
              <a:rPr lang="ru-RU" sz="1500" b="1" dirty="0"/>
              <a:t>уникальность </a:t>
            </a:r>
            <a:r>
              <a:rPr lang="ru-RU" sz="1500" dirty="0"/>
              <a:t>жизни (</a:t>
            </a:r>
            <a:r>
              <a:rPr lang="ru-RU" sz="1500" dirty="0" err="1"/>
              <a:t>экоцентризм</a:t>
            </a:r>
            <a:r>
              <a:rPr lang="ru-RU" sz="1500" dirty="0"/>
              <a:t>). </a:t>
            </a:r>
            <a:endParaRPr lang="ru-RU" sz="1500" dirty="0" smtClean="0"/>
          </a:p>
          <a:p>
            <a:pPr marL="68580" indent="0">
              <a:buNone/>
            </a:pPr>
            <a:endParaRPr lang="ru-RU" sz="1500" dirty="0"/>
          </a:p>
          <a:p>
            <a:r>
              <a:rPr lang="ru-RU" sz="1500" b="1" dirty="0"/>
              <a:t>Согласование потребностей </a:t>
            </a:r>
            <a:r>
              <a:rPr lang="ru-RU" sz="1500" dirty="0"/>
              <a:t>человека с экологическими требованиями</a:t>
            </a:r>
            <a:r>
              <a:rPr lang="ru-RU" sz="1500" dirty="0" smtClean="0"/>
              <a:t>.</a:t>
            </a:r>
          </a:p>
          <a:p>
            <a:pPr marL="68580" indent="0">
              <a:buNone/>
            </a:pPr>
            <a:endParaRPr lang="ru-RU" sz="1500" dirty="0"/>
          </a:p>
          <a:p>
            <a:r>
              <a:rPr lang="ru-RU" sz="1500" b="1" dirty="0"/>
              <a:t>Уважение</a:t>
            </a:r>
            <a:r>
              <a:rPr lang="ru-RU" sz="1500" dirty="0"/>
              <a:t> ко всем формам жизни.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71600" y="1916832"/>
            <a:ext cx="3024336" cy="3528392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</a:rPr>
              <a:t>Традиционный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подход</a:t>
            </a:r>
          </a:p>
          <a:p>
            <a:pPr marL="68580" indent="0" algn="ctr">
              <a:buNone/>
            </a:pP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Мир</a:t>
            </a:r>
            <a:r>
              <a:rPr lang="ru-RU" sz="1600" dirty="0"/>
              <a:t> </a:t>
            </a:r>
            <a:r>
              <a:rPr lang="ru-RU" sz="1600" b="1" dirty="0"/>
              <a:t>– для </a:t>
            </a:r>
            <a:r>
              <a:rPr lang="ru-RU" sz="1600" b="1" dirty="0" smtClean="0"/>
              <a:t>человека</a:t>
            </a:r>
            <a:r>
              <a:rPr lang="ru-RU" sz="1600" dirty="0" smtClean="0"/>
              <a:t>. </a:t>
            </a:r>
          </a:p>
          <a:p>
            <a:pPr marL="68580" indent="0">
              <a:buNone/>
            </a:pPr>
            <a:endParaRPr lang="ru-RU" sz="1600" dirty="0"/>
          </a:p>
          <a:p>
            <a:r>
              <a:rPr lang="ru-RU" sz="1600" b="1" dirty="0"/>
              <a:t>Человек </a:t>
            </a:r>
            <a:r>
              <a:rPr lang="ru-RU" sz="1600" dirty="0"/>
              <a:t>– мера вещей (антропоцентризм</a:t>
            </a:r>
            <a:r>
              <a:rPr lang="ru-RU" sz="1600" dirty="0" smtClean="0"/>
              <a:t>).</a:t>
            </a:r>
          </a:p>
          <a:p>
            <a:pPr marL="68580" indent="0">
              <a:buNone/>
            </a:pPr>
            <a:endParaRPr lang="ru-RU" sz="1600" dirty="0"/>
          </a:p>
          <a:p>
            <a:r>
              <a:rPr lang="ru-RU" sz="1600" b="1" dirty="0"/>
              <a:t>Технологический расчет пользы </a:t>
            </a:r>
            <a:r>
              <a:rPr lang="ru-RU" sz="1600" dirty="0"/>
              <a:t>природы, ее утилитарная ценность. </a:t>
            </a:r>
            <a:endParaRPr lang="ru-RU" sz="1600" dirty="0" smtClean="0"/>
          </a:p>
          <a:p>
            <a:pPr marL="68580" indent="0">
              <a:buNone/>
            </a:pPr>
            <a:endParaRPr lang="ru-RU" sz="1600" dirty="0"/>
          </a:p>
          <a:p>
            <a:r>
              <a:rPr lang="ru-RU" sz="1600" b="1" dirty="0"/>
              <a:t>Человек – хозяин</a:t>
            </a:r>
            <a:r>
              <a:rPr lang="ru-RU" sz="1600" dirty="0"/>
              <a:t>, царь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3771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1528" y="1340768"/>
            <a:ext cx="2232248" cy="324036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практические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методы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pPr marL="68580" indent="0">
              <a:buNone/>
            </a:pPr>
            <a:r>
              <a:rPr lang="ru-RU" dirty="0" smtClean="0"/>
              <a:t>обеспечивают </a:t>
            </a:r>
            <a:r>
              <a:rPr lang="ru-RU" b="1" i="1" dirty="0"/>
              <a:t>создание и поддержание условий</a:t>
            </a:r>
            <a:r>
              <a:rPr lang="ru-RU" dirty="0"/>
              <a:t> для объектов природы – растений и животных, находящихся в ближайшем окружении детей, а также </a:t>
            </a:r>
            <a:r>
              <a:rPr lang="ru-RU" b="1" i="1" dirty="0"/>
              <a:t>природоохранную деятельность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652120" y="1186905"/>
            <a:ext cx="2952328" cy="40324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отобразительные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» методы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ru-RU" dirty="0" smtClean="0"/>
              <a:t>предполагают </a:t>
            </a:r>
            <a:r>
              <a:rPr lang="ru-RU" b="1" i="1" dirty="0"/>
              <a:t>графическое моделирование </a:t>
            </a:r>
            <a:r>
              <a:rPr lang="ru-RU" dirty="0"/>
              <a:t>в календарях закономерно меняющихся явлений природы (комплекса сезонных явлений, роста и развития растения); игры в форме специально созданных с экологическим содержанием игровых обучающих ситуаций, изобразительную деятельность на темы природы. 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348648" y="1556792"/>
            <a:ext cx="213088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познавательные методы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 smtClean="0"/>
              <a:t>включают </a:t>
            </a:r>
            <a:r>
              <a:rPr lang="ru-RU" b="1" i="1" dirty="0" smtClean="0"/>
              <a:t>наблюдение </a:t>
            </a:r>
            <a:r>
              <a:rPr lang="ru-RU" dirty="0" smtClean="0"/>
              <a:t>явлений природы, </a:t>
            </a:r>
            <a:r>
              <a:rPr lang="ru-RU" b="1" i="1" dirty="0" smtClean="0"/>
              <a:t>речевое общение </a:t>
            </a:r>
            <a:r>
              <a:rPr lang="ru-RU" dirty="0" smtClean="0"/>
              <a:t>воспитателя с детьми в повседневной жизни и на занятиях.</a:t>
            </a:r>
            <a:endParaRPr lang="ru-RU" dirty="0"/>
          </a:p>
        </p:txBody>
      </p:sp>
      <p:pic>
        <p:nvPicPr>
          <p:cNvPr id="6147" name="Picture 3" descr="C:\Users\user\Desktop\Картинки по экологии\slide_4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1" t="29830" r="2762" b="7279"/>
          <a:stretch/>
        </p:blipFill>
        <p:spPr bwMode="auto">
          <a:xfrm>
            <a:off x="7289883" y="4902545"/>
            <a:ext cx="94773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34"/>
          <a:stretch/>
        </p:blipFill>
        <p:spPr bwMode="auto">
          <a:xfrm>
            <a:off x="5967152" y="4886617"/>
            <a:ext cx="1008112" cy="114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user\Desktop\Картинки по экологии\hello_html_45668a6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14601" b="3889"/>
          <a:stretch/>
        </p:blipFill>
        <p:spPr bwMode="auto">
          <a:xfrm>
            <a:off x="3571698" y="4118469"/>
            <a:ext cx="1741921" cy="22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Картинки по экологии\hello_html_m4035004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8" b="6739"/>
          <a:stretch/>
        </p:blipFill>
        <p:spPr bwMode="auto">
          <a:xfrm>
            <a:off x="1085544" y="4869160"/>
            <a:ext cx="1944216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гра</a:t>
            </a:r>
            <a:endParaRPr lang="ru-RU" dirty="0"/>
          </a:p>
        </p:txBody>
      </p:sp>
      <p:pic>
        <p:nvPicPr>
          <p:cNvPr id="9219" name="Picture 3" descr="C:\Users\user\Desktop\120726-162140-38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5799" r="4069" b="3700"/>
          <a:stretch/>
        </p:blipFill>
        <p:spPr bwMode="auto">
          <a:xfrm>
            <a:off x="5076056" y="3140968"/>
            <a:ext cx="2249440" cy="29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1377208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8454"/>
            <a:ext cx="3419475" cy="19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20040_html_m117ade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99854"/>
            <a:ext cx="2394720" cy="7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095127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Э</a:t>
            </a:r>
            <a:r>
              <a:rPr lang="ru-RU" b="1" i="1" dirty="0" smtClean="0">
                <a:solidFill>
                  <a:srgbClr val="00B050"/>
                </a:solidFill>
              </a:rPr>
              <a:t>кологическая тропа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93611"/>
            <a:ext cx="1739369" cy="130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7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124744"/>
            <a:ext cx="3384376" cy="4752528"/>
          </a:xfrm>
        </p:spPr>
        <p:txBody>
          <a:bodyPr>
            <a:normAutofit fontScale="62500" lnSpcReduction="20000"/>
          </a:bodyPr>
          <a:lstStyle/>
          <a:p>
            <a:pPr marL="68580" indent="0" algn="ctr">
              <a:buNone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1. Необходимо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ориентироваться на потребности и возможности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дошкольника. </a:t>
            </a:r>
          </a:p>
          <a:p>
            <a:pPr marL="582930" indent="-514350">
              <a:buAutoNum type="arabicPeriod"/>
            </a:pPr>
            <a:endParaRPr lang="ru-RU" sz="3400" b="1" dirty="0" smtClean="0"/>
          </a:p>
          <a:p>
            <a:r>
              <a:rPr lang="ru-RU" dirty="0"/>
              <a:t>В </a:t>
            </a:r>
            <a:r>
              <a:rPr lang="ru-RU" b="1" dirty="0" smtClean="0">
                <a:solidFill>
                  <a:srgbClr val="C00000"/>
                </a:solidFill>
              </a:rPr>
              <a:t>3-4 года </a:t>
            </a:r>
            <a:r>
              <a:rPr lang="ru-RU" dirty="0"/>
              <a:t>экологические представления базируются на </a:t>
            </a:r>
            <a:r>
              <a:rPr lang="ru-RU" b="1" i="1" dirty="0"/>
              <a:t>чувственном опыте</a:t>
            </a:r>
            <a:r>
              <a:rPr lang="ru-RU" dirty="0"/>
              <a:t> </a:t>
            </a:r>
            <a:r>
              <a:rPr lang="ru-RU" dirty="0" smtClean="0"/>
              <a:t>ребенка.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4-5 лет  </a:t>
            </a:r>
            <a:r>
              <a:rPr lang="ru-RU" dirty="0" smtClean="0"/>
              <a:t>ребенок </a:t>
            </a:r>
            <a:r>
              <a:rPr lang="ru-RU" b="1" i="1" dirty="0" smtClean="0"/>
              <a:t>интересуется </a:t>
            </a:r>
            <a:r>
              <a:rPr lang="ru-RU" b="1" i="1" dirty="0"/>
              <a:t>природными явлениями</a:t>
            </a:r>
            <a:r>
              <a:rPr lang="ru-RU" dirty="0"/>
              <a:t>, </a:t>
            </a:r>
            <a:r>
              <a:rPr lang="ru-RU" dirty="0" smtClean="0"/>
              <a:t>которые может </a:t>
            </a:r>
            <a:r>
              <a:rPr lang="ru-RU" dirty="0"/>
              <a:t>наблюдать на улице.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 </a:t>
            </a:r>
            <a:r>
              <a:rPr lang="ru-RU" b="1" dirty="0" smtClean="0">
                <a:solidFill>
                  <a:srgbClr val="C00000"/>
                </a:solidFill>
              </a:rPr>
              <a:t>5-6 годам </a:t>
            </a:r>
            <a:r>
              <a:rPr lang="ru-RU" dirty="0" smtClean="0"/>
              <a:t>становятся </a:t>
            </a:r>
            <a:r>
              <a:rPr lang="ru-RU" dirty="0"/>
              <a:t>доступны </a:t>
            </a:r>
            <a:r>
              <a:rPr lang="ru-RU" b="1" i="1" dirty="0"/>
              <a:t>взаимоотношения   взаимозависимости в </a:t>
            </a:r>
            <a:r>
              <a:rPr lang="ru-RU" b="1" i="1" dirty="0" smtClean="0"/>
              <a:t>природе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052736"/>
            <a:ext cx="4032448" cy="2448271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е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накапливать большое количество информации, а уметь ее обрабатывать, структурировать, отбирать необходимые 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сведения.</a:t>
            </a:r>
          </a:p>
          <a:p>
            <a:pPr marL="68580" indent="0" algn="ctr">
              <a:buNone/>
            </a:pPr>
            <a:endParaRPr lang="ru-RU" b="1" dirty="0"/>
          </a:p>
          <a:p>
            <a:r>
              <a:rPr lang="ru-RU" sz="2100" dirty="0"/>
              <a:t>Использование </a:t>
            </a:r>
            <a:r>
              <a:rPr lang="ru-RU" sz="2100" b="1" i="1" dirty="0"/>
              <a:t>условных обозначений и простейших схем</a:t>
            </a:r>
            <a:r>
              <a:rPr lang="ru-RU" sz="2100" dirty="0"/>
              <a:t> для обобщения полученных знаний, их анализа и закрепления. 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499992" y="4077072"/>
            <a:ext cx="3888432" cy="2160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еобходимо 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</a:rPr>
              <a:t>сочетать приобретение знаний о природе и ее эмоциональное восприятие. </a:t>
            </a:r>
          </a:p>
          <a:p>
            <a:r>
              <a:rPr lang="ru-RU" sz="1600" dirty="0"/>
              <a:t>Общение взрослого и ребенка должно строиться таким образом, чтобы подтолкнуть его к </a:t>
            </a:r>
            <a:r>
              <a:rPr lang="ru-RU" sz="1600" b="1" i="1" dirty="0"/>
              <a:t>поиску решения</a:t>
            </a:r>
            <a:r>
              <a:rPr lang="ru-RU" sz="1600" dirty="0"/>
              <a:t> той или иной </a:t>
            </a:r>
            <a:r>
              <a:rPr lang="ru-RU" sz="1600" dirty="0" smtClean="0"/>
              <a:t>задачи; важен </a:t>
            </a:r>
            <a:r>
              <a:rPr lang="ru-RU" sz="1600" dirty="0"/>
              <a:t>эмоциональный контакт с живыми объектами</a:t>
            </a:r>
          </a:p>
        </p:txBody>
      </p:sp>
    </p:spTree>
    <p:extLst>
      <p:ext uri="{BB962C8B-B14F-4D97-AF65-F5344CB8AC3E}">
        <p14:creationId xmlns:p14="http://schemas.microsoft.com/office/powerpoint/2010/main" val="457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Особенности </a:t>
            </a:r>
            <a:br>
              <a:rPr lang="ru-RU" sz="3200" dirty="0" smtClean="0"/>
            </a:br>
            <a:r>
              <a:rPr lang="ru-RU" sz="3200" dirty="0" smtClean="0"/>
              <a:t>предметно–развивающей среды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1556792"/>
            <a:ext cx="3419856" cy="475252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Уголок природы;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модели </a:t>
            </a:r>
            <a:r>
              <a:rPr lang="ru-RU" dirty="0"/>
              <a:t>и схемы; </a:t>
            </a:r>
            <a:endParaRPr lang="ru-RU" dirty="0" smtClean="0"/>
          </a:p>
          <a:p>
            <a:r>
              <a:rPr lang="ru-RU" dirty="0" smtClean="0"/>
              <a:t>наглядный </a:t>
            </a:r>
            <a:r>
              <a:rPr lang="ru-RU" dirty="0"/>
              <a:t>материал; </a:t>
            </a:r>
            <a:endParaRPr lang="ru-RU" dirty="0" smtClean="0"/>
          </a:p>
          <a:p>
            <a:r>
              <a:rPr lang="ru-RU" dirty="0" smtClean="0"/>
              <a:t>календарь </a:t>
            </a:r>
            <a:r>
              <a:rPr lang="ru-RU" dirty="0"/>
              <a:t>природы; </a:t>
            </a:r>
            <a:endParaRPr lang="ru-RU" dirty="0" smtClean="0"/>
          </a:p>
          <a:p>
            <a:r>
              <a:rPr lang="ru-RU" dirty="0" smtClean="0"/>
              <a:t>картотеки </a:t>
            </a:r>
            <a:r>
              <a:rPr lang="ru-RU" dirty="0"/>
              <a:t>труда, наблюдений, экспериментов; </a:t>
            </a:r>
            <a:endParaRPr lang="ru-RU" dirty="0" smtClean="0"/>
          </a:p>
          <a:p>
            <a:r>
              <a:rPr lang="ru-RU" dirty="0" smtClean="0"/>
              <a:t>лаборатория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учебные </a:t>
            </a:r>
            <a:r>
              <a:rPr lang="ru-RU" dirty="0"/>
              <a:t>панно; </a:t>
            </a:r>
            <a:endParaRPr lang="ru-RU" dirty="0" smtClean="0"/>
          </a:p>
          <a:p>
            <a:r>
              <a:rPr lang="ru-RU" dirty="0" smtClean="0"/>
              <a:t>методическая</a:t>
            </a:r>
            <a:r>
              <a:rPr lang="ru-RU" dirty="0"/>
              <a:t>, энциклопедическая и художественная литература; </a:t>
            </a:r>
            <a:endParaRPr lang="ru-RU" dirty="0" smtClean="0"/>
          </a:p>
          <a:p>
            <a:r>
              <a:rPr lang="ru-RU" dirty="0" smtClean="0"/>
              <a:t>экологическая </a:t>
            </a:r>
            <a:r>
              <a:rPr lang="ru-RU" dirty="0"/>
              <a:t>тропа; мини – огороды в групповых помещениях и сад – огород на территории; </a:t>
            </a:r>
            <a:endParaRPr lang="ru-RU" dirty="0" smtClean="0"/>
          </a:p>
          <a:p>
            <a:r>
              <a:rPr lang="ru-RU" dirty="0" smtClean="0"/>
              <a:t>экологические </a:t>
            </a:r>
            <a:r>
              <a:rPr lang="ru-RU" dirty="0"/>
              <a:t>коллекции и мини – музеи; </a:t>
            </a:r>
            <a:endParaRPr lang="ru-RU" dirty="0" smtClean="0"/>
          </a:p>
          <a:p>
            <a:r>
              <a:rPr lang="ru-RU" dirty="0" smtClean="0"/>
              <a:t>паспорта </a:t>
            </a:r>
            <a:r>
              <a:rPr lang="ru-RU" dirty="0"/>
              <a:t>растений, </a:t>
            </a:r>
            <a:endParaRPr lang="ru-RU" dirty="0" smtClean="0"/>
          </a:p>
          <a:p>
            <a:r>
              <a:rPr lang="ru-RU" dirty="0" smtClean="0"/>
              <a:t>экологические </a:t>
            </a:r>
            <a:r>
              <a:rPr lang="ru-RU" dirty="0"/>
              <a:t>игры</a:t>
            </a:r>
          </a:p>
        </p:txBody>
      </p:sp>
      <p:pic>
        <p:nvPicPr>
          <p:cNvPr id="5122" name="Picture 2" descr="C:\Users\user\Desktop\0009-009-Model-ekologicheskogo-prostranstva-v-D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0" y="1743864"/>
            <a:ext cx="2449744" cy="18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N0407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64" y="3946345"/>
            <a:ext cx="3324328" cy="18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артинки по экологии\7295766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4307" r="6993" b="4758"/>
          <a:stretch/>
        </p:blipFill>
        <p:spPr bwMode="auto">
          <a:xfrm>
            <a:off x="3347864" y="2985643"/>
            <a:ext cx="1486800" cy="11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Формы работы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772816"/>
            <a:ext cx="3419856" cy="349300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уход</a:t>
            </a:r>
            <a:r>
              <a:rPr lang="ru-RU" dirty="0"/>
              <a:t> за домашними животными и комнатными растениями; 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работа</a:t>
            </a:r>
            <a:r>
              <a:rPr lang="ru-RU" dirty="0" smtClean="0"/>
              <a:t> </a:t>
            </a:r>
            <a:r>
              <a:rPr lang="ru-RU" dirty="0"/>
              <a:t>в цветнике и на огороде; 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посадка</a:t>
            </a:r>
            <a:r>
              <a:rPr lang="ru-RU" dirty="0" smtClean="0"/>
              <a:t> </a:t>
            </a:r>
            <a:r>
              <a:rPr lang="ru-RU" dirty="0"/>
              <a:t>деревьев и кустарников; 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содержание </a:t>
            </a:r>
            <a:r>
              <a:rPr lang="ru-RU" b="1" i="1" dirty="0"/>
              <a:t>в порядке </a:t>
            </a:r>
            <a:r>
              <a:rPr lang="ru-RU" dirty="0"/>
              <a:t>территории детского сада;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посильная </a:t>
            </a:r>
            <a:r>
              <a:rPr lang="ru-RU" b="1" i="1" dirty="0"/>
              <a:t>помощь в очистке </a:t>
            </a:r>
            <a:r>
              <a:rPr lang="ru-RU" dirty="0"/>
              <a:t>близлежащих участков (парк, берег реки). </a:t>
            </a:r>
          </a:p>
        </p:txBody>
      </p:sp>
      <p:pic>
        <p:nvPicPr>
          <p:cNvPr id="4099" name="Picture 3" descr="C:\Users\user\Desktop\Картинки по экологии\013lab6qqu13067594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8356" b="7577"/>
          <a:stretch/>
        </p:blipFill>
        <p:spPr bwMode="auto">
          <a:xfrm>
            <a:off x="1503864" y="4149080"/>
            <a:ext cx="2592288" cy="16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06lab5vph12211237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9149" r="5064" b="4912"/>
          <a:stretch/>
        </p:blipFill>
        <p:spPr bwMode="auto">
          <a:xfrm>
            <a:off x="1475656" y="1747046"/>
            <a:ext cx="15512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265</TotalTime>
  <Words>556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 Семинар «Повышение экологической компетентности      педагогов»</vt:lpstr>
      <vt:lpstr>Термины</vt:lpstr>
      <vt:lpstr>Презентация PowerPoint</vt:lpstr>
      <vt:lpstr>Подходы</vt:lpstr>
      <vt:lpstr>Методы</vt:lpstr>
      <vt:lpstr>Игра</vt:lpstr>
      <vt:lpstr>Презентация PowerPoint</vt:lpstr>
      <vt:lpstr>Особенности  предметно–развивающей среды</vt:lpstr>
      <vt:lpstr>Формы работы</vt:lpstr>
      <vt:lpstr>Продуктивная деятельность</vt:lpstr>
      <vt:lpstr>Презентация PowerPoint</vt:lpstr>
      <vt:lpstr>Работа с родителями</vt:lpstr>
      <vt:lpstr> Воспитание экологической культуры  у подрастающего поколения создает возможность приобщить детей к экологически грамотному поведению в природе, бережному и ответственному отношению к сохранению природы ради самой природы.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экологической компетентности          педагогов</dc:title>
  <dc:creator>user</dc:creator>
  <cp:lastModifiedBy>Юзер2</cp:lastModifiedBy>
  <cp:revision>16</cp:revision>
  <dcterms:created xsi:type="dcterms:W3CDTF">2018-02-26T05:17:45Z</dcterms:created>
  <dcterms:modified xsi:type="dcterms:W3CDTF">2025-01-16T06:13:16Z</dcterms:modified>
</cp:coreProperties>
</file>