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6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>
        <p:scale>
          <a:sx n="57" d="100"/>
          <a:sy n="57" d="100"/>
        </p:scale>
        <p:origin x="-3174" y="-1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7C1A76-B625-4E1A-ABB2-8BEB2436830B}" type="datetimeFigureOut">
              <a:rPr lang="ru-RU" smtClean="0"/>
              <a:pPr/>
              <a:t>16.01.2025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F5FE1C-F46F-44B3-8048-2C59A003C8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C1A76-B625-4E1A-ABB2-8BEB2436830B}" type="datetimeFigureOut">
              <a:rPr lang="ru-RU" smtClean="0"/>
              <a:pPr/>
              <a:t>16.01.2025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5FE1C-F46F-44B3-8048-2C59A003C8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C1A76-B625-4E1A-ABB2-8BEB2436830B}" type="datetimeFigureOut">
              <a:rPr lang="ru-RU" smtClean="0"/>
              <a:pPr/>
              <a:t>16.01.2025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5FE1C-F46F-44B3-8048-2C59A003C8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C1A76-B625-4E1A-ABB2-8BEB2436830B}" type="datetimeFigureOut">
              <a:rPr lang="ru-RU" smtClean="0"/>
              <a:pPr/>
              <a:t>16.01.2025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5FE1C-F46F-44B3-8048-2C59A003C8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C1A76-B625-4E1A-ABB2-8BEB2436830B}" type="datetimeFigureOut">
              <a:rPr lang="ru-RU" smtClean="0"/>
              <a:pPr/>
              <a:t>16.01.2025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5FE1C-F46F-44B3-8048-2C59A003C8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C1A76-B625-4E1A-ABB2-8BEB2436830B}" type="datetimeFigureOut">
              <a:rPr lang="ru-RU" smtClean="0"/>
              <a:pPr/>
              <a:t>16.01.2025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5FE1C-F46F-44B3-8048-2C59A003C8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C1A76-B625-4E1A-ABB2-8BEB2436830B}" type="datetimeFigureOut">
              <a:rPr lang="ru-RU" smtClean="0"/>
              <a:pPr/>
              <a:t>16.01.2025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5FE1C-F46F-44B3-8048-2C59A003C8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C1A76-B625-4E1A-ABB2-8BEB2436830B}" type="datetimeFigureOut">
              <a:rPr lang="ru-RU" smtClean="0"/>
              <a:pPr/>
              <a:t>16.01.2025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5FE1C-F46F-44B3-8048-2C59A003C8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C1A76-B625-4E1A-ABB2-8BEB2436830B}" type="datetimeFigureOut">
              <a:rPr lang="ru-RU" smtClean="0"/>
              <a:pPr/>
              <a:t>16.01.2025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5FE1C-F46F-44B3-8048-2C59A003C8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C7C1A76-B625-4E1A-ABB2-8BEB2436830B}" type="datetimeFigureOut">
              <a:rPr lang="ru-RU" smtClean="0"/>
              <a:pPr/>
              <a:t>16.01.2025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F5FE1C-F46F-44B3-8048-2C59A003C8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7C1A76-B625-4E1A-ABB2-8BEB2436830B}" type="datetimeFigureOut">
              <a:rPr lang="ru-RU" smtClean="0"/>
              <a:pPr/>
              <a:t>16.01.2025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F5FE1C-F46F-44B3-8048-2C59A003C8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C7C1A76-B625-4E1A-ABB2-8BEB2436830B}" type="datetimeFigureOut">
              <a:rPr lang="ru-RU" smtClean="0"/>
              <a:pPr/>
              <a:t>16.01.2025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9F5FE1C-F46F-44B3-8048-2C59A003C8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428604"/>
            <a:ext cx="6815158" cy="2643206"/>
          </a:xfrm>
        </p:spPr>
        <p:txBody>
          <a:bodyPr>
            <a:normAutofit/>
          </a:bodyPr>
          <a:lstStyle/>
          <a:p>
            <a:pPr algn="ctr"/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«Формирование основ ОБЖ </a:t>
            </a:r>
            <a:b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детей дошкольного возраста»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3929066"/>
            <a:ext cx="3429024" cy="8572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Сообщение из опыта работы </a:t>
            </a:r>
            <a:b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воспитателя 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Немчиновой Ирины Викторовны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186766" cy="85723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Практические ситуации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715016"/>
            <a:ext cx="2900354" cy="45718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000496" y="5715016"/>
            <a:ext cx="3786214" cy="45718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71934" y="1428736"/>
            <a:ext cx="4071966" cy="242889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 smtClean="0"/>
          </a:p>
          <a:p>
            <a:pPr>
              <a:buFontTx/>
              <a:buChar char="-"/>
            </a:pPr>
            <a:r>
              <a:rPr lang="ru-RU" sz="1600" dirty="0" smtClean="0"/>
              <a:t>тренировочные занятие по эвакуации детей из здания детского сада,</a:t>
            </a:r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практические упражнения по правилам   поведения во время возможного пожара.</a:t>
            </a:r>
          </a:p>
          <a:p>
            <a:pPr algn="ctr">
              <a:buNone/>
            </a:pPr>
            <a:endParaRPr lang="ru-RU" sz="1700" dirty="0" smtClean="0"/>
          </a:p>
        </p:txBody>
      </p:sp>
      <p:pic>
        <p:nvPicPr>
          <p:cNvPr id="5121" name="Picture 1" descr="C:\Users\Pc\Desktop\c338d3a833c31f5795da113804d3b09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857364"/>
            <a:ext cx="1857360" cy="1393020"/>
          </a:xfrm>
          <a:prstGeom prst="rect">
            <a:avLst/>
          </a:prstGeom>
          <a:noFill/>
        </p:spPr>
      </p:pic>
      <p:pic>
        <p:nvPicPr>
          <p:cNvPr id="8" name="Рисунок 7" descr="C:\Users\Pc\Desktop\IMG_1181.JPG"/>
          <p:cNvPicPr/>
          <p:nvPr/>
        </p:nvPicPr>
        <p:blipFill>
          <a:blip r:embed="rId3" cstate="print"/>
          <a:srcRect t="30769" r="5789" b="15598"/>
          <a:stretch>
            <a:fillRect/>
          </a:stretch>
        </p:blipFill>
        <p:spPr bwMode="auto">
          <a:xfrm>
            <a:off x="1357290" y="3571876"/>
            <a:ext cx="3057528" cy="140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186766" cy="85723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Чтение художественной литературы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715016"/>
            <a:ext cx="2900354" cy="45718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000496" y="5715016"/>
            <a:ext cx="3786214" cy="45718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71934" y="1428736"/>
            <a:ext cx="4071966" cy="24288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700" dirty="0" smtClean="0"/>
              <a:t>- «Кошкин дом», </a:t>
            </a:r>
          </a:p>
          <a:p>
            <a:pPr>
              <a:buNone/>
            </a:pPr>
            <a:r>
              <a:rPr lang="ru-RU" sz="1700" dirty="0" smtClean="0"/>
              <a:t>- загадки об острых и пожароопасных предметах,</a:t>
            </a:r>
          </a:p>
          <a:p>
            <a:pPr>
              <a:buNone/>
            </a:pPr>
            <a:r>
              <a:rPr lang="ru-RU" sz="1700" dirty="0" smtClean="0"/>
              <a:t> - К. Чуковский «</a:t>
            </a:r>
            <a:r>
              <a:rPr lang="ru-RU" sz="1700" dirty="0" err="1" smtClean="0"/>
              <a:t>Мойдодыр</a:t>
            </a:r>
            <a:r>
              <a:rPr lang="ru-RU" sz="1700" dirty="0" smtClean="0"/>
              <a:t>», </a:t>
            </a:r>
          </a:p>
          <a:p>
            <a:pPr>
              <a:buNone/>
            </a:pPr>
            <a:r>
              <a:rPr lang="ru-RU" sz="1700" dirty="0" smtClean="0"/>
              <a:t>«</a:t>
            </a:r>
            <a:r>
              <a:rPr lang="ru-RU" sz="1700" dirty="0" err="1" smtClean="0"/>
              <a:t>Бармалей</a:t>
            </a:r>
            <a:r>
              <a:rPr lang="ru-RU" sz="1700" dirty="0" smtClean="0"/>
              <a:t>». </a:t>
            </a:r>
          </a:p>
          <a:p>
            <a:pPr>
              <a:buNone/>
            </a:pPr>
            <a:endParaRPr lang="ru-RU" sz="1700" dirty="0" smtClean="0"/>
          </a:p>
          <a:p>
            <a:pPr>
              <a:buNone/>
            </a:pPr>
            <a:r>
              <a:rPr lang="ru-RU" sz="1700" i="1" dirty="0" smtClean="0"/>
              <a:t>Ребята охотно находят ошибки, которые совершили герои, рассказывают правила  безопасности.</a:t>
            </a:r>
          </a:p>
          <a:p>
            <a:pPr>
              <a:buNone/>
            </a:pPr>
            <a:endParaRPr lang="ru-RU" sz="1800" dirty="0" smtClean="0"/>
          </a:p>
          <a:p>
            <a:pPr algn="ctr">
              <a:buNone/>
            </a:pPr>
            <a:endParaRPr lang="ru-RU" sz="1700" dirty="0" smtClean="0"/>
          </a:p>
        </p:txBody>
      </p:sp>
      <p:pic>
        <p:nvPicPr>
          <p:cNvPr id="2050" name="Picture 2" descr="C:\Users\Pc\Desktop\125866_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1785922" cy="1710020"/>
          </a:xfrm>
          <a:prstGeom prst="rect">
            <a:avLst/>
          </a:prstGeom>
          <a:noFill/>
        </p:spPr>
      </p:pic>
      <p:pic>
        <p:nvPicPr>
          <p:cNvPr id="2051" name="Picture 3" descr="C:\Users\Pc\Desktop\thumb_mytoys_2499702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571744"/>
            <a:ext cx="1635120" cy="2209622"/>
          </a:xfrm>
          <a:prstGeom prst="rect">
            <a:avLst/>
          </a:prstGeom>
          <a:noFill/>
        </p:spPr>
      </p:pic>
      <p:pic>
        <p:nvPicPr>
          <p:cNvPr id="2052" name="Picture 4" descr="C:\Users\Pc\Desktop\1098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357562"/>
            <a:ext cx="1647822" cy="2154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186766" cy="857232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>
                <a:solidFill>
                  <a:srgbClr val="C00000"/>
                </a:solidFill>
              </a:rPr>
              <a:t>Мультмарафон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715016"/>
            <a:ext cx="2900354" cy="45718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786182" y="5715016"/>
            <a:ext cx="4900619" cy="45718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500430" y="1428736"/>
            <a:ext cx="5143536" cy="385765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«Уроки тетушки Совы», </a:t>
            </a:r>
          </a:p>
          <a:p>
            <a:r>
              <a:rPr lang="ru-RU" sz="1600" dirty="0" smtClean="0"/>
              <a:t>«</a:t>
            </a:r>
            <a:r>
              <a:rPr lang="ru-RU" sz="1600" dirty="0" err="1" smtClean="0"/>
              <a:t>Смешарики</a:t>
            </a:r>
            <a:r>
              <a:rPr lang="ru-RU" sz="1600" dirty="0" smtClean="0"/>
              <a:t>», </a:t>
            </a:r>
          </a:p>
          <a:p>
            <a:r>
              <a:rPr lang="ru-RU" sz="1600" dirty="0" smtClean="0"/>
              <a:t>«Обучающие мультфильмы для детей. ГУ МЧС России».</a:t>
            </a:r>
          </a:p>
          <a:p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 Каждый сюжет фильма  все вместе  обсуждаем и закрепляем, полученные знания правил по  безопасности.</a:t>
            </a:r>
          </a:p>
        </p:txBody>
      </p:sp>
      <p:pic>
        <p:nvPicPr>
          <p:cNvPr id="1026" name="Picture 2" descr="C:\Users\Pc\Desktop\DSC_05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2686050" cy="1510903"/>
          </a:xfrm>
          <a:prstGeom prst="rect">
            <a:avLst/>
          </a:prstGeom>
          <a:noFill/>
        </p:spPr>
      </p:pic>
      <p:pic>
        <p:nvPicPr>
          <p:cNvPr id="1027" name="Picture 3" descr="C:\Users\Pc\Desktop\2874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857224" y="3143248"/>
            <a:ext cx="1214446" cy="1737044"/>
          </a:xfrm>
          <a:prstGeom prst="rect">
            <a:avLst/>
          </a:prstGeom>
          <a:noFill/>
        </p:spPr>
      </p:pic>
      <p:sp>
        <p:nvSpPr>
          <p:cNvPr id="1029" name="AutoShape 5" descr="C:\Users\Pc\Desktop\getImag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Pc\Desktop\s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5" y="3500438"/>
            <a:ext cx="1357322" cy="1954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186766" cy="85723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Работа с родителями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715016"/>
            <a:ext cx="2900354" cy="45718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786182" y="5715016"/>
            <a:ext cx="4900619" cy="45718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500430" y="1428736"/>
            <a:ext cx="5143536" cy="3857652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Родительское собрание</a:t>
            </a:r>
            <a:r>
              <a:rPr lang="ru-RU" sz="1600" dirty="0" smtClean="0"/>
              <a:t>  с  привлечением сотрудника полиции «Безопасность детей – забота общая» </a:t>
            </a:r>
          </a:p>
          <a:p>
            <a:endParaRPr lang="ru-RU" sz="1600" dirty="0" smtClean="0"/>
          </a:p>
          <a:p>
            <a:r>
              <a:rPr lang="ru-RU" sz="1600" b="1" dirty="0" smtClean="0"/>
              <a:t>Мамина школа</a:t>
            </a:r>
          </a:p>
          <a:p>
            <a:endParaRPr lang="ru-RU" sz="1600" b="1" dirty="0" smtClean="0"/>
          </a:p>
          <a:p>
            <a:r>
              <a:rPr lang="ru-RU" sz="1600" dirty="0" smtClean="0"/>
              <a:t>Уголок для родителей</a:t>
            </a:r>
          </a:p>
          <a:p>
            <a:endParaRPr lang="ru-RU" sz="1600" dirty="0" smtClean="0"/>
          </a:p>
          <a:p>
            <a:r>
              <a:rPr lang="ru-RU" sz="1600" b="1" dirty="0" smtClean="0"/>
              <a:t>Анкетирование родителей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Информация на сайте ДОУ</a:t>
            </a:r>
          </a:p>
          <a:p>
            <a:r>
              <a:rPr lang="ru-RU" sz="1600" b="1" dirty="0" smtClean="0"/>
              <a:t>Выставки совместного творчества детей и родителей </a:t>
            </a:r>
            <a:endParaRPr lang="ru-RU" sz="1600" dirty="0" smtClean="0"/>
          </a:p>
          <a:p>
            <a:endParaRPr lang="ru-RU" sz="1600" i="1" dirty="0" smtClean="0"/>
          </a:p>
        </p:txBody>
      </p:sp>
      <p:pic>
        <p:nvPicPr>
          <p:cNvPr id="7" name="Picture 2" descr="C:\Users\Pc\Desktop\фото садик группа\SDC1256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b="12046"/>
          <a:stretch>
            <a:fillRect/>
          </a:stretch>
        </p:blipFill>
        <p:spPr bwMode="auto">
          <a:xfrm>
            <a:off x="642910" y="1500174"/>
            <a:ext cx="2686050" cy="1771866"/>
          </a:xfrm>
          <a:prstGeom prst="rect">
            <a:avLst/>
          </a:prstGeom>
          <a:noFill/>
        </p:spPr>
      </p:pic>
      <p:pic>
        <p:nvPicPr>
          <p:cNvPr id="8" name="Picture 4" descr="C:\Users\Pc\Desktop\фото садик группа\SDC12564.JPG"/>
          <p:cNvPicPr>
            <a:picLocks noChangeAspect="1" noChangeArrowheads="1"/>
          </p:cNvPicPr>
          <p:nvPr/>
        </p:nvPicPr>
        <p:blipFill>
          <a:blip r:embed="rId3" cstate="print"/>
          <a:srcRect b="11948"/>
          <a:stretch>
            <a:fillRect/>
          </a:stretch>
        </p:blipFill>
        <p:spPr bwMode="auto">
          <a:xfrm>
            <a:off x="642910" y="3643315"/>
            <a:ext cx="2643206" cy="1745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186766" cy="85723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Результаты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715016"/>
            <a:ext cx="3543296" cy="45718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00562" y="5715016"/>
            <a:ext cx="4186239" cy="45718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71472" y="1357298"/>
            <a:ext cx="3500462" cy="39417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У детей</a:t>
            </a:r>
          </a:p>
          <a:p>
            <a:r>
              <a:rPr lang="ru-RU" sz="1600" dirty="0" smtClean="0"/>
              <a:t>Улучшилось усвоение дошкольниками первоначальных знаний о правилах  безопасного поведения ,</a:t>
            </a:r>
          </a:p>
          <a:p>
            <a:r>
              <a:rPr lang="ru-RU" sz="1600" dirty="0" smtClean="0"/>
              <a:t>сформированы  у детей качественно новые  двигательные навыки и бдительное  восприятие окружающей обстановки</a:t>
            </a:r>
          </a:p>
          <a:p>
            <a:r>
              <a:rPr lang="ru-RU" sz="1600" dirty="0" smtClean="0"/>
              <a:t>Улучшилась  способность у детей предвидеть  возможные опасности в конкретно меняющейся ситуации и построение безопасного поведения.</a:t>
            </a:r>
          </a:p>
          <a:p>
            <a:endParaRPr lang="ru-RU" sz="1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1428736"/>
            <a:ext cx="4000528" cy="38576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У родителей </a:t>
            </a:r>
          </a:p>
          <a:p>
            <a:r>
              <a:rPr lang="ru-RU" sz="1600" dirty="0" smtClean="0"/>
              <a:t>повысилась бдительность родителей по отношению к своим детям в опасных ситуациях дома и на улице, </a:t>
            </a:r>
          </a:p>
          <a:p>
            <a:endParaRPr lang="ru-RU" sz="1600" dirty="0" smtClean="0"/>
          </a:p>
          <a:p>
            <a:r>
              <a:rPr lang="ru-RU" sz="1600" dirty="0" smtClean="0"/>
              <a:t> по дороге в детский сад, родители  стараются пользоваться безопасным маршрутом и соблюдать правила дорожного движения, </a:t>
            </a:r>
          </a:p>
          <a:p>
            <a:endParaRPr lang="ru-RU" sz="1600" dirty="0" smtClean="0"/>
          </a:p>
          <a:p>
            <a:r>
              <a:rPr lang="ru-RU" sz="1600" dirty="0" smtClean="0"/>
              <a:t>  повысилась ответственность при перевозке детей в личном транспорте.</a:t>
            </a:r>
          </a:p>
          <a:p>
            <a:endParaRPr lang="ru-RU" sz="1600" i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14414" y="428604"/>
            <a:ext cx="7772400" cy="1186819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C00000"/>
                </a:solidFill>
              </a:rPr>
              <a:t>Цель: </a:t>
            </a:r>
            <a:r>
              <a:rPr lang="ru-RU" sz="2000" dirty="0" smtClean="0"/>
              <a:t>формирование и систематизация представлений детей дошкольного возраста о безопасности через различные виды деятельности.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1643050"/>
            <a:ext cx="607223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r>
              <a:rPr lang="ru-RU" sz="1600" dirty="0" smtClean="0">
                <a:solidFill>
                  <a:srgbClr val="FF0000"/>
                </a:solidFill>
              </a:rPr>
              <a:t>Задачи:</a:t>
            </a:r>
          </a:p>
          <a:p>
            <a:r>
              <a:rPr lang="ru-RU" sz="1600" dirty="0" smtClean="0"/>
              <a:t>- Формирование у детей знаний об осторожном обращении с опасными предметами, и применение их на практике.</a:t>
            </a:r>
          </a:p>
          <a:p>
            <a:r>
              <a:rPr lang="ru-RU" sz="1600" dirty="0" smtClean="0"/>
              <a:t>- Формирование представлений о правильном поведении при контактах с незнакомыми людьми.</a:t>
            </a:r>
          </a:p>
          <a:p>
            <a:r>
              <a:rPr lang="ru-RU" sz="1600" dirty="0" smtClean="0"/>
              <a:t>- Развитие основ экологической культуры ребенка и становление у него ценности бережного отношения к природе.</a:t>
            </a:r>
          </a:p>
          <a:p>
            <a:r>
              <a:rPr lang="ru-RU" sz="1600" dirty="0" smtClean="0"/>
              <a:t>- Формирование ценностей здорового образа жизни.</a:t>
            </a:r>
          </a:p>
          <a:p>
            <a:r>
              <a:rPr lang="ru-RU" sz="1600" dirty="0" smtClean="0"/>
              <a:t>- Знакомство с правилами безопасного поведения во дворе, на улице, в общественном транспорте, в лесу.</a:t>
            </a:r>
          </a:p>
          <a:p>
            <a:r>
              <a:rPr lang="ru-RU" sz="1600" dirty="0" smtClean="0"/>
              <a:t>- Знакомство с правилами дорожного движения. </a:t>
            </a:r>
            <a:endParaRPr lang="ru-RU" sz="1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86766" cy="85723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Методическое обеспечение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715016"/>
            <a:ext cx="2757478" cy="45718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786182" y="5715016"/>
            <a:ext cx="4900619" cy="45718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286116" y="1357298"/>
            <a:ext cx="5541973" cy="4643470"/>
          </a:xfrm>
        </p:spPr>
        <p:txBody>
          <a:bodyPr>
            <a:normAutofit fontScale="70000" lnSpcReduction="20000"/>
          </a:bodyPr>
          <a:lstStyle/>
          <a:p>
            <a:r>
              <a:rPr lang="ru-RU" sz="2300" b="1" dirty="0" smtClean="0"/>
              <a:t> «Безопасность» </a:t>
            </a:r>
            <a:r>
              <a:rPr lang="ru-RU" sz="2300" dirty="0" smtClean="0"/>
              <a:t>- учебно-методическое пособие по основам безопасности жизнедеятельности детей старшего дошкольного возраста», А.В.Авдеева, О.Л.Князева, </a:t>
            </a:r>
            <a:r>
              <a:rPr lang="ru-RU" sz="2300" dirty="0" err="1" smtClean="0"/>
              <a:t>Р.Б.Стеркина</a:t>
            </a:r>
            <a:r>
              <a:rPr lang="ru-RU" sz="2300" dirty="0" smtClean="0"/>
              <a:t>, Санкт-Петербург, Детство-Пресс; </a:t>
            </a:r>
          </a:p>
          <a:p>
            <a:pPr>
              <a:buNone/>
            </a:pPr>
            <a:r>
              <a:rPr lang="ru-RU" sz="2300" dirty="0" smtClean="0"/>
              <a:t> </a:t>
            </a:r>
          </a:p>
          <a:p>
            <a:r>
              <a:rPr lang="ru-RU" sz="2300" dirty="0" smtClean="0"/>
              <a:t> </a:t>
            </a:r>
            <a:r>
              <a:rPr lang="ru-RU" sz="2300" b="1" dirty="0" smtClean="0"/>
              <a:t>«Азбука АУ» </a:t>
            </a:r>
            <a:r>
              <a:rPr lang="ru-RU" sz="2300" dirty="0" smtClean="0"/>
              <a:t>- методические рекомендации по обучению детей основам безопасности, О.Р. Жукова, </a:t>
            </a:r>
            <a:r>
              <a:rPr lang="ru-RU" sz="2300" dirty="0" err="1" smtClean="0"/>
              <a:t>Г.Н.Трушнина</a:t>
            </a:r>
            <a:r>
              <a:rPr lang="ru-RU" sz="2300" dirty="0" smtClean="0"/>
              <a:t>, Санкт-Петербург, Детство-Пресс;</a:t>
            </a:r>
          </a:p>
          <a:p>
            <a:pPr>
              <a:buNone/>
            </a:pPr>
            <a:endParaRPr lang="ru-RU" sz="2300" dirty="0" smtClean="0"/>
          </a:p>
          <a:p>
            <a:r>
              <a:rPr lang="ru-RU" sz="2300" b="1" dirty="0" smtClean="0"/>
              <a:t> «Беседы об основах безопасности с детьми с 4-7 лет»</a:t>
            </a:r>
            <a:r>
              <a:rPr lang="ru-RU" sz="2300" dirty="0" smtClean="0"/>
              <a:t>, Т.А. Шорыгина, Творческий центр. Москва 2008 год; </a:t>
            </a:r>
          </a:p>
          <a:p>
            <a:pPr>
              <a:buNone/>
            </a:pPr>
            <a:endParaRPr lang="ru-RU" sz="2300" dirty="0" smtClean="0"/>
          </a:p>
          <a:p>
            <a:r>
              <a:rPr lang="ru-RU" sz="2300" dirty="0" smtClean="0"/>
              <a:t> </a:t>
            </a:r>
            <a:r>
              <a:rPr lang="ru-RU" sz="2300" b="1" dirty="0" smtClean="0"/>
              <a:t>«Воспитание безопасного поведения в быту» </a:t>
            </a:r>
            <a:r>
              <a:rPr lang="ru-RU" sz="2300" dirty="0" smtClean="0"/>
              <a:t>для детей дошкольного возраста, Т.Г. </a:t>
            </a:r>
            <a:r>
              <a:rPr lang="ru-RU" sz="2300" dirty="0" err="1" smtClean="0"/>
              <a:t>Хромцова</a:t>
            </a:r>
            <a:r>
              <a:rPr lang="ru-RU" sz="2300" dirty="0" smtClean="0"/>
              <a:t>, </a:t>
            </a:r>
            <a:r>
              <a:rPr lang="ru-RU" sz="2300" dirty="0" err="1" smtClean="0"/>
              <a:t>Пед.общество</a:t>
            </a:r>
            <a:r>
              <a:rPr lang="ru-RU" sz="2300" dirty="0" smtClean="0"/>
              <a:t> России Москва 2005.</a:t>
            </a:r>
          </a:p>
          <a:p>
            <a:endParaRPr lang="ru-RU" sz="2900" dirty="0"/>
          </a:p>
        </p:txBody>
      </p:sp>
      <p:pic>
        <p:nvPicPr>
          <p:cNvPr id="1026" name="Picture 2" descr="C:\Users\Pc\Desktop\иииии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1714484" cy="1257400"/>
          </a:xfrm>
          <a:prstGeom prst="rect">
            <a:avLst/>
          </a:prstGeom>
          <a:noFill/>
        </p:spPr>
      </p:pic>
      <p:pic>
        <p:nvPicPr>
          <p:cNvPr id="1027" name="Picture 3" descr="C:\Users\Pc\Desktop\1005859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357430"/>
            <a:ext cx="1285884" cy="1871349"/>
          </a:xfrm>
          <a:prstGeom prst="rect">
            <a:avLst/>
          </a:prstGeom>
          <a:noFill/>
        </p:spPr>
      </p:pic>
      <p:pic>
        <p:nvPicPr>
          <p:cNvPr id="1029" name="Picture 5" descr="C:\Users\Pc\Desktop\2473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14686"/>
            <a:ext cx="1190240" cy="1928826"/>
          </a:xfrm>
          <a:prstGeom prst="rect">
            <a:avLst/>
          </a:prstGeom>
          <a:noFill/>
        </p:spPr>
      </p:pic>
      <p:pic>
        <p:nvPicPr>
          <p:cNvPr id="1030" name="Picture 6" descr="C:\Users\Pc\Desktop\hromzov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500570"/>
            <a:ext cx="1264272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8186766" cy="85723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Образовательная деятельность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715016"/>
            <a:ext cx="3043230" cy="45718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000496" y="5715016"/>
            <a:ext cx="4686305" cy="45718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4810" y="1643050"/>
            <a:ext cx="4327527" cy="3286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1.</a:t>
            </a:r>
            <a:r>
              <a:rPr lang="ru-RU" sz="1600" b="1" dirty="0" smtClean="0"/>
              <a:t> «Правила дорожного движения, безопасный маршрут от дома до детского сада</a:t>
            </a:r>
            <a:r>
              <a:rPr lang="ru-RU" sz="1600" dirty="0" smtClean="0"/>
              <a:t>» </a:t>
            </a:r>
          </a:p>
          <a:p>
            <a:pPr>
              <a:buNone/>
            </a:pPr>
            <a:r>
              <a:rPr lang="ru-RU" sz="1600" dirty="0" smtClean="0"/>
              <a:t>2. «</a:t>
            </a:r>
            <a:r>
              <a:rPr lang="ru-RU" sz="1600" b="1" dirty="0" smtClean="0"/>
              <a:t>Одеваемся по сезону</a:t>
            </a:r>
            <a:r>
              <a:rPr lang="ru-RU" sz="1600" dirty="0" smtClean="0"/>
              <a:t>» </a:t>
            </a:r>
          </a:p>
          <a:p>
            <a:pPr>
              <a:buNone/>
            </a:pPr>
            <a:r>
              <a:rPr lang="ru-RU" sz="1600" dirty="0" smtClean="0"/>
              <a:t>3. </a:t>
            </a:r>
            <a:r>
              <a:rPr lang="ru-RU" sz="1600" b="1" dirty="0" smtClean="0"/>
              <a:t>«Ребенок и другие люди» Один дома	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4</a:t>
            </a:r>
            <a:r>
              <a:rPr lang="ru-RU" sz="1600" b="1" dirty="0" smtClean="0"/>
              <a:t>. Безопасный Новый год.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5. </a:t>
            </a:r>
            <a:r>
              <a:rPr lang="ru-RU" sz="1600" b="1" dirty="0" smtClean="0"/>
              <a:t>Инструменты, требующие осторожного обращения.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6</a:t>
            </a:r>
            <a:r>
              <a:rPr lang="ru-RU" sz="1600" b="1" dirty="0" smtClean="0"/>
              <a:t>. Пожароопасные предметы.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7. </a:t>
            </a:r>
            <a:r>
              <a:rPr lang="ru-RU" sz="1600" b="1" dirty="0" smtClean="0"/>
              <a:t>Будем беречь и охранять природу.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8</a:t>
            </a:r>
            <a:r>
              <a:rPr lang="ru-RU" sz="1600" b="1" dirty="0" smtClean="0"/>
              <a:t>. Весна на улице.</a:t>
            </a:r>
            <a:r>
              <a:rPr lang="ru-RU" sz="2000" b="1" dirty="0" smtClean="0"/>
              <a:t>	</a:t>
            </a:r>
            <a:r>
              <a:rPr lang="ru-RU" sz="2300" b="1" dirty="0" smtClean="0"/>
              <a:t> </a:t>
            </a:r>
            <a:endParaRPr lang="ru-RU" sz="2900" dirty="0"/>
          </a:p>
        </p:txBody>
      </p:sp>
      <p:pic>
        <p:nvPicPr>
          <p:cNvPr id="8" name="Picture 2" descr="C:\Users\Pc\Desktop\фото садик группа\SDC1254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2686050" cy="2014538"/>
          </a:xfrm>
          <a:prstGeom prst="rect">
            <a:avLst/>
          </a:prstGeom>
          <a:noFill/>
        </p:spPr>
      </p:pic>
      <p:pic>
        <p:nvPicPr>
          <p:cNvPr id="10" name="Picture 3" descr="C:\Users\Pc\Desktop\фото садик группа\SDC12089.JPG"/>
          <p:cNvPicPr>
            <a:picLocks noChangeAspect="1" noChangeArrowheads="1"/>
          </p:cNvPicPr>
          <p:nvPr/>
        </p:nvPicPr>
        <p:blipFill>
          <a:blip r:embed="rId3" cstate="print"/>
          <a:srcRect b="10377"/>
          <a:stretch>
            <a:fillRect/>
          </a:stretch>
        </p:blipFill>
        <p:spPr bwMode="auto">
          <a:xfrm>
            <a:off x="428596" y="3500438"/>
            <a:ext cx="2857520" cy="1920752"/>
          </a:xfrm>
          <a:prstGeom prst="rect">
            <a:avLst/>
          </a:prstGeom>
          <a:noFill/>
        </p:spPr>
      </p:pic>
      <p:pic>
        <p:nvPicPr>
          <p:cNvPr id="11" name="Picture 2" descr="C:\Users\Pc\Desktop\фото садик группа\SDC12454.JPG"/>
          <p:cNvPicPr>
            <a:picLocks noChangeAspect="1" noChangeArrowheads="1"/>
          </p:cNvPicPr>
          <p:nvPr/>
        </p:nvPicPr>
        <p:blipFill>
          <a:blip r:embed="rId4" cstate="print"/>
          <a:srcRect b="12748"/>
          <a:stretch>
            <a:fillRect/>
          </a:stretch>
        </p:blipFill>
        <p:spPr bwMode="auto">
          <a:xfrm>
            <a:off x="6357950" y="4572008"/>
            <a:ext cx="2183346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8186766" cy="85723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Развивающая предметно-пространственная среда в группе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715016"/>
            <a:ext cx="3686172" cy="45718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6314" y="5715016"/>
            <a:ext cx="3900487" cy="45718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643306" y="1357298"/>
            <a:ext cx="4929222" cy="2500330"/>
          </a:xfrm>
        </p:spPr>
        <p:txBody>
          <a:bodyPr>
            <a:normAutofit fontScale="85000" lnSpcReduction="20000"/>
          </a:bodyPr>
          <a:lstStyle/>
          <a:p>
            <a:r>
              <a:rPr lang="ru-RU" sz="1900" dirty="0" smtClean="0"/>
              <a:t> </a:t>
            </a:r>
            <a:r>
              <a:rPr lang="ru-RU" sz="1900" b="1" dirty="0" smtClean="0"/>
              <a:t>«Островок безопасности</a:t>
            </a:r>
            <a:r>
              <a:rPr lang="ru-RU" sz="1900" dirty="0" smtClean="0"/>
              <a:t>»: дидактические игры: " Что такое хорошо и что такое плохо", "Больница", Полезные и ядовитые грибы", " Дорожные знаки", " Безопасная улица".</a:t>
            </a:r>
          </a:p>
          <a:p>
            <a:endParaRPr lang="ru-RU" sz="1900" dirty="0" smtClean="0"/>
          </a:p>
          <a:p>
            <a:r>
              <a:rPr lang="ru-RU" sz="1900" dirty="0" smtClean="0"/>
              <a:t>Плакаты по безопасности.</a:t>
            </a:r>
          </a:p>
          <a:p>
            <a:endParaRPr lang="ru-RU" sz="1900" dirty="0" smtClean="0"/>
          </a:p>
          <a:p>
            <a:endParaRPr lang="ru-RU" sz="1900" dirty="0" smtClean="0"/>
          </a:p>
          <a:p>
            <a:r>
              <a:rPr lang="ru-RU" sz="1900" dirty="0" smtClean="0"/>
              <a:t>В раздевалке - выставка предупреждающих картинок «НЕЛЬЗЯ». </a:t>
            </a:r>
          </a:p>
          <a:p>
            <a:pPr>
              <a:buNone/>
            </a:pPr>
            <a:r>
              <a:rPr lang="ru-RU" sz="2000" b="1" dirty="0" smtClean="0"/>
              <a:t>	</a:t>
            </a:r>
            <a:r>
              <a:rPr lang="ru-RU" sz="2300" b="1" dirty="0" smtClean="0"/>
              <a:t> </a:t>
            </a:r>
            <a:endParaRPr lang="ru-RU" sz="2900" dirty="0"/>
          </a:p>
        </p:txBody>
      </p:sp>
      <p:pic>
        <p:nvPicPr>
          <p:cNvPr id="7" name="Picture 2" descr="C:\Users\Pc\Desktop\фото садик группа\SDC1253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2686050" cy="2014538"/>
          </a:xfrm>
          <a:prstGeom prst="rect">
            <a:avLst/>
          </a:prstGeom>
          <a:noFill/>
        </p:spPr>
      </p:pic>
      <p:pic>
        <p:nvPicPr>
          <p:cNvPr id="8" name="Picture 3" descr="C:\Users\Pc\Desktop\фото садик группа\SDC12567.JPG"/>
          <p:cNvPicPr>
            <a:picLocks noChangeAspect="1" noChangeArrowheads="1"/>
          </p:cNvPicPr>
          <p:nvPr/>
        </p:nvPicPr>
        <p:blipFill>
          <a:blip r:embed="rId3" cstate="print"/>
          <a:srcRect b="10325"/>
          <a:stretch>
            <a:fillRect/>
          </a:stretch>
        </p:blipFill>
        <p:spPr bwMode="auto">
          <a:xfrm>
            <a:off x="500034" y="3714752"/>
            <a:ext cx="2643206" cy="1777730"/>
          </a:xfrm>
          <a:prstGeom prst="rect">
            <a:avLst/>
          </a:prstGeom>
          <a:noFill/>
        </p:spPr>
      </p:pic>
      <p:pic>
        <p:nvPicPr>
          <p:cNvPr id="9" name="Picture 3" descr="C:\Users\Pc\Desktop\фото садик группа\SDC125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714752"/>
            <a:ext cx="2428892" cy="1821669"/>
          </a:xfrm>
          <a:prstGeom prst="rect">
            <a:avLst/>
          </a:prstGeom>
          <a:noFill/>
        </p:spPr>
      </p:pic>
      <p:pic>
        <p:nvPicPr>
          <p:cNvPr id="10" name="Picture 2" descr="C:\Users\Pc\Desktop\фото садик группа\SDC12558.JPG"/>
          <p:cNvPicPr>
            <a:picLocks noChangeAspect="1" noChangeArrowheads="1"/>
          </p:cNvPicPr>
          <p:nvPr/>
        </p:nvPicPr>
        <p:blipFill>
          <a:blip r:embed="rId5" cstate="print"/>
          <a:srcRect b="10377"/>
          <a:stretch>
            <a:fillRect/>
          </a:stretch>
        </p:blipFill>
        <p:spPr bwMode="auto">
          <a:xfrm>
            <a:off x="3357554" y="3714752"/>
            <a:ext cx="2656974" cy="1785950"/>
          </a:xfrm>
          <a:prstGeom prst="rect">
            <a:avLst/>
          </a:prstGeom>
          <a:noFill/>
          <a:ln w="9652">
            <a:solidFill>
              <a:schemeClr val="accent1"/>
            </a:solidFill>
            <a:miter lim="800000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8186766" cy="85723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Развивающая предметно-пространственная среда в группе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715016"/>
            <a:ext cx="3686172" cy="45718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6314" y="5715016"/>
            <a:ext cx="3900487" cy="45718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43372" y="1785926"/>
            <a:ext cx="4143403" cy="13573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Уголок экспериментирования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- несложные опыты, связанные с охраной здоровья</a:t>
            </a:r>
            <a:endParaRPr lang="ru-RU" sz="1600" dirty="0"/>
          </a:p>
        </p:txBody>
      </p:sp>
      <p:pic>
        <p:nvPicPr>
          <p:cNvPr id="8" name="Picture 2" descr="C:\Users\Pc\Desktop\фото садик группа\SDC1242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b="10256"/>
          <a:stretch>
            <a:fillRect/>
          </a:stretch>
        </p:blipFill>
        <p:spPr bwMode="auto">
          <a:xfrm>
            <a:off x="714348" y="1571612"/>
            <a:ext cx="2686050" cy="1807084"/>
          </a:xfrm>
          <a:prstGeom prst="rect">
            <a:avLst/>
          </a:prstGeom>
          <a:noFill/>
        </p:spPr>
      </p:pic>
      <p:pic>
        <p:nvPicPr>
          <p:cNvPr id="9" name="Picture 3" descr="C:\Users\Pc\Desktop\фото садик группа\SDC12469.JPG"/>
          <p:cNvPicPr>
            <a:picLocks noChangeAspect="1" noChangeArrowheads="1"/>
          </p:cNvPicPr>
          <p:nvPr/>
        </p:nvPicPr>
        <p:blipFill>
          <a:blip r:embed="rId3" cstate="print"/>
          <a:srcRect b="10112"/>
          <a:stretch>
            <a:fillRect/>
          </a:stretch>
        </p:blipFill>
        <p:spPr bwMode="auto">
          <a:xfrm>
            <a:off x="642910" y="3571876"/>
            <a:ext cx="2786082" cy="1878275"/>
          </a:xfrm>
          <a:prstGeom prst="rect">
            <a:avLst/>
          </a:prstGeom>
          <a:noFill/>
          <a:ln>
            <a:noFill/>
            <a:prstDash val="sysDash"/>
            <a:miter lim="800000"/>
          </a:ln>
        </p:spPr>
      </p:pic>
      <p:pic>
        <p:nvPicPr>
          <p:cNvPr id="10" name="Picture 4" descr="C:\Users\Pc\Desktop\фото садик группа\SDC12415.JPG"/>
          <p:cNvPicPr>
            <a:picLocks noChangeAspect="1" noChangeArrowheads="1"/>
          </p:cNvPicPr>
          <p:nvPr/>
        </p:nvPicPr>
        <p:blipFill>
          <a:blip r:embed="rId4" cstate="print"/>
          <a:srcRect b="11275"/>
          <a:stretch>
            <a:fillRect/>
          </a:stretch>
        </p:blipFill>
        <p:spPr bwMode="auto">
          <a:xfrm>
            <a:off x="4714876" y="3500438"/>
            <a:ext cx="2928958" cy="1949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8186766" cy="85723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Развивающая предметно-пространственная среда в группе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715016"/>
            <a:ext cx="3686172" cy="45718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6314" y="5715016"/>
            <a:ext cx="3900487" cy="45718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9" y="1643050"/>
            <a:ext cx="3857652" cy="271464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100" b="1" dirty="0" smtClean="0">
                <a:solidFill>
                  <a:srgbClr val="C00000"/>
                </a:solidFill>
              </a:rPr>
              <a:t>Уголок природы </a:t>
            </a:r>
            <a:endParaRPr lang="ru-RU" sz="2100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sz="2100" dirty="0" smtClean="0"/>
              <a:t>отмечаем погоду,</a:t>
            </a:r>
          </a:p>
          <a:p>
            <a:pPr>
              <a:buFontTx/>
              <a:buChar char="-"/>
            </a:pPr>
            <a:r>
              <a:rPr lang="ru-RU" sz="2100" dirty="0" smtClean="0"/>
              <a:t>обсуждаем, как следует одеваться. </a:t>
            </a:r>
          </a:p>
          <a:p>
            <a:pPr>
              <a:buFontTx/>
              <a:buChar char="-"/>
            </a:pPr>
            <a:endParaRPr lang="ru-RU" sz="2100" dirty="0" smtClean="0"/>
          </a:p>
          <a:p>
            <a:pPr>
              <a:buFontTx/>
              <a:buChar char="-"/>
            </a:pPr>
            <a:r>
              <a:rPr lang="ru-RU" sz="2100" dirty="0" smtClean="0"/>
              <a:t>Дидактические игры " Времена года"  (3 варианта), " Правила поведения в природе", " Одень куклу по сезону", " Ягоды" помогают сформировать у детей  основы безопасной жизнедеятельности.</a:t>
            </a:r>
          </a:p>
          <a:p>
            <a:pPr>
              <a:buNone/>
            </a:pPr>
            <a:endParaRPr lang="ru-RU" sz="1600" dirty="0" smtClean="0"/>
          </a:p>
        </p:txBody>
      </p:sp>
      <p:pic>
        <p:nvPicPr>
          <p:cNvPr id="7" name="Picture 2" descr="C:\Users\Pc\Desktop\фото садик группа\SDC1254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2686050" cy="2014537"/>
          </a:xfrm>
          <a:prstGeom prst="rect">
            <a:avLst/>
          </a:prstGeom>
          <a:noFill/>
        </p:spPr>
      </p:pic>
      <p:pic>
        <p:nvPicPr>
          <p:cNvPr id="8" name="Picture 3" descr="C:\Users\Pc\Desktop\фото садик группа\SDC12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429000"/>
            <a:ext cx="2786082" cy="2089562"/>
          </a:xfrm>
          <a:prstGeom prst="rect">
            <a:avLst/>
          </a:prstGeom>
          <a:noFill/>
          <a:ln>
            <a:noFill/>
            <a:prstDash val="sysDash"/>
            <a:miter lim="800000"/>
          </a:ln>
        </p:spPr>
      </p:pic>
      <p:pic>
        <p:nvPicPr>
          <p:cNvPr id="9" name="Picture 5" descr="C:\Users\Pc\Desktop\фото садик группа\SDC12401.JPG"/>
          <p:cNvPicPr>
            <a:picLocks noChangeAspect="1" noChangeArrowheads="1"/>
          </p:cNvPicPr>
          <p:nvPr/>
        </p:nvPicPr>
        <p:blipFill>
          <a:blip r:embed="rId4" cstate="print"/>
          <a:srcRect b="12035"/>
          <a:stretch>
            <a:fillRect/>
          </a:stretch>
        </p:blipFill>
        <p:spPr bwMode="auto">
          <a:xfrm>
            <a:off x="5286380" y="4071942"/>
            <a:ext cx="2419368" cy="1596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8186766" cy="85723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Развивающая предметно-пространственная среда в группе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5786454"/>
            <a:ext cx="2900354" cy="45718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214810" y="5715016"/>
            <a:ext cx="4471991" cy="45718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4810" y="1214422"/>
            <a:ext cx="4714908" cy="321471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700" b="1" dirty="0" smtClean="0">
                <a:solidFill>
                  <a:srgbClr val="C00000"/>
                </a:solidFill>
              </a:rPr>
              <a:t>Сюжетно-ролевые игры</a:t>
            </a:r>
          </a:p>
          <a:p>
            <a:pPr>
              <a:buNone/>
            </a:pPr>
            <a:endParaRPr lang="ru-RU" sz="1700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sz="1700" dirty="0" smtClean="0"/>
              <a:t>«Пожарные», «Спасатели», «Мы – шоферы», "Больница", " Семья».</a:t>
            </a:r>
          </a:p>
          <a:p>
            <a:pPr>
              <a:buFontTx/>
              <a:buChar char="-"/>
            </a:pPr>
            <a:r>
              <a:rPr lang="ru-RU" sz="1700" dirty="0" smtClean="0"/>
              <a:t>Центральное место занимает светофор и 3  автомобиля первой экстренной помощи «01», «02», «03». </a:t>
            </a:r>
          </a:p>
          <a:p>
            <a:pPr>
              <a:buFontTx/>
              <a:buChar char="-"/>
            </a:pPr>
            <a:endParaRPr lang="ru-RU" sz="1700" dirty="0" smtClean="0"/>
          </a:p>
          <a:p>
            <a:pPr>
              <a:buNone/>
            </a:pPr>
            <a:r>
              <a:rPr lang="ru-RU" sz="1700" i="1" dirty="0" smtClean="0"/>
              <a:t>В таких играх воспитывается внимательное и бережное  отношение к людям и животным, так же повторяются правила осторожного обращения с огнеопасными предметами, правила дорожного движения, решение конфликтных ситуаций. </a:t>
            </a:r>
          </a:p>
        </p:txBody>
      </p:sp>
      <p:pic>
        <p:nvPicPr>
          <p:cNvPr id="7" name="Picture 2" descr="C:\Users\Pc\Desktop\фото садик группа\SDC1256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2686050" cy="2015270"/>
          </a:xfrm>
          <a:prstGeom prst="rect">
            <a:avLst/>
          </a:prstGeom>
          <a:noFill/>
        </p:spPr>
      </p:pic>
      <p:pic>
        <p:nvPicPr>
          <p:cNvPr id="8" name="Picture 4" descr="C:\Users\Pc\Desktop\фото садик группа\SDC12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786058"/>
            <a:ext cx="1357322" cy="1017991"/>
          </a:xfrm>
          <a:prstGeom prst="rect">
            <a:avLst/>
          </a:prstGeom>
          <a:noFill/>
        </p:spPr>
      </p:pic>
      <p:pic>
        <p:nvPicPr>
          <p:cNvPr id="9" name="Picture 2" descr="C:\Users\Pc\Desktop\фото садик группа\SDC125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86256"/>
            <a:ext cx="2643206" cy="1982405"/>
          </a:xfrm>
          <a:prstGeom prst="rect">
            <a:avLst/>
          </a:prstGeom>
          <a:noFill/>
          <a:ln w="9652">
            <a:solidFill>
              <a:schemeClr val="accent1"/>
            </a:solidFill>
            <a:miter lim="800000"/>
          </a:ln>
        </p:spPr>
      </p:pic>
      <p:pic>
        <p:nvPicPr>
          <p:cNvPr id="10" name="Picture 4" descr="C:\Users\Pc\Desktop\фото садик группа\SDC125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286256"/>
            <a:ext cx="2643206" cy="1982405"/>
          </a:xfrm>
          <a:prstGeom prst="rect">
            <a:avLst/>
          </a:prstGeom>
          <a:noFill/>
        </p:spPr>
      </p:pic>
      <p:pic>
        <p:nvPicPr>
          <p:cNvPr id="11" name="Picture 3" descr="C:\Users\Pc\Desktop\фото садик группа\SDC124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286256"/>
            <a:ext cx="2643206" cy="1982405"/>
          </a:xfrm>
          <a:prstGeom prst="rect">
            <a:avLst/>
          </a:prstGeom>
          <a:noFill/>
          <a:ln>
            <a:noFill/>
            <a:prstDash val="sysDash"/>
            <a:miter lim="800000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186766" cy="85723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Беседы в режимных моментах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715016"/>
            <a:ext cx="2900354" cy="45718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786182" y="5715016"/>
            <a:ext cx="4900619" cy="45718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28992" y="1000108"/>
            <a:ext cx="5357850" cy="3571900"/>
          </a:xfrm>
        </p:spPr>
        <p:txBody>
          <a:bodyPr>
            <a:normAutofit fontScale="77500" lnSpcReduction="20000"/>
          </a:bodyPr>
          <a:lstStyle/>
          <a:p>
            <a:r>
              <a:rPr lang="ru-RU" sz="1900" dirty="0" smtClean="0"/>
              <a:t>Беседуем о  необходимости соблюдения режима дня, для чего он нужен.</a:t>
            </a:r>
          </a:p>
          <a:p>
            <a:r>
              <a:rPr lang="ru-RU" sz="1900" dirty="0" smtClean="0"/>
              <a:t>Разыгрываем  различные проблемные ситуации, позволяющие понять, что есть здоровая  и вредная еда («Такое разное тесто», «Витамины с грядки», «Мусорная еда»).</a:t>
            </a:r>
          </a:p>
          <a:p>
            <a:r>
              <a:rPr lang="ru-RU" sz="1900" dirty="0" smtClean="0"/>
              <a:t>Размышляем с детьми о важности соблюдения правил гигиены («Берегите зубы с детства», «Чистые руки – здоровое тело», «Ушки на макушке»). </a:t>
            </a:r>
          </a:p>
          <a:p>
            <a:r>
              <a:rPr lang="ru-RU" sz="1900" dirty="0" smtClean="0"/>
              <a:t>Изучаем и практикуем правила поведения за столом («Безопасный этикет», «Прямая спина – красивая осанка»). </a:t>
            </a:r>
          </a:p>
          <a:p>
            <a:r>
              <a:rPr lang="ru-RU" sz="1900" dirty="0" smtClean="0"/>
              <a:t>Безопасное поведение в коридоре, на лестнице, на прогулочной площадке («Вверх и вниз по лестнице», «Изучаем маршрут от группы до веранды», «Правила игры в песочнице»).</a:t>
            </a:r>
          </a:p>
          <a:p>
            <a:r>
              <a:rPr lang="ru-RU" sz="1900" dirty="0" smtClean="0"/>
              <a:t>Правила поведения в лесу. </a:t>
            </a:r>
          </a:p>
          <a:p>
            <a:pPr algn="ctr">
              <a:buNone/>
            </a:pPr>
            <a:endParaRPr lang="ru-RU" sz="1700" dirty="0" smtClean="0"/>
          </a:p>
        </p:txBody>
      </p:sp>
      <p:pic>
        <p:nvPicPr>
          <p:cNvPr id="7" name="Picture 3" descr="C:\Users\Pc\Desktop\фото садик группа\SDC1255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2686050" cy="2017576"/>
          </a:xfrm>
          <a:prstGeom prst="rect">
            <a:avLst/>
          </a:prstGeom>
          <a:noFill/>
        </p:spPr>
      </p:pic>
      <p:pic>
        <p:nvPicPr>
          <p:cNvPr id="8" name="Picture 4" descr="C:\Users\Pc\Desktop\фото садик группа\SDC12569.JPG"/>
          <p:cNvPicPr>
            <a:picLocks noChangeAspect="1" noChangeArrowheads="1"/>
          </p:cNvPicPr>
          <p:nvPr/>
        </p:nvPicPr>
        <p:blipFill>
          <a:blip r:embed="rId3" cstate="print"/>
          <a:srcRect b="11774"/>
          <a:stretch>
            <a:fillRect/>
          </a:stretch>
        </p:blipFill>
        <p:spPr bwMode="auto">
          <a:xfrm>
            <a:off x="357158" y="3571876"/>
            <a:ext cx="2786082" cy="1843537"/>
          </a:xfrm>
          <a:prstGeom prst="rect">
            <a:avLst/>
          </a:prstGeom>
          <a:noFill/>
        </p:spPr>
      </p:pic>
      <p:pic>
        <p:nvPicPr>
          <p:cNvPr id="9" name="Picture 3" descr="C:\Users\Pc\Desktop\фото садик группа\SDC12547.JPG"/>
          <p:cNvPicPr>
            <a:picLocks noChangeAspect="1" noChangeArrowheads="1"/>
          </p:cNvPicPr>
          <p:nvPr/>
        </p:nvPicPr>
        <p:blipFill>
          <a:blip r:embed="rId4" cstate="print"/>
          <a:srcRect b="11062"/>
          <a:stretch>
            <a:fillRect/>
          </a:stretch>
        </p:blipFill>
        <p:spPr bwMode="auto">
          <a:xfrm>
            <a:off x="3357554" y="4429132"/>
            <a:ext cx="2677447" cy="1785950"/>
          </a:xfrm>
          <a:prstGeom prst="rect">
            <a:avLst/>
          </a:prstGeom>
          <a:noFill/>
        </p:spPr>
      </p:pic>
      <p:pic>
        <p:nvPicPr>
          <p:cNvPr id="10" name="Picture 5" descr="C:\Users\Pc\Desktop\фото садик группа\SDC12420.JPG"/>
          <p:cNvPicPr>
            <a:picLocks noChangeAspect="1" noChangeArrowheads="1"/>
          </p:cNvPicPr>
          <p:nvPr/>
        </p:nvPicPr>
        <p:blipFill>
          <a:blip r:embed="rId5" cstate="print"/>
          <a:srcRect b="11419"/>
          <a:stretch>
            <a:fillRect/>
          </a:stretch>
        </p:blipFill>
        <p:spPr bwMode="auto">
          <a:xfrm>
            <a:off x="6215074" y="4429132"/>
            <a:ext cx="2643206" cy="1756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292</TotalTime>
  <Words>768</Words>
  <Application>Microsoft Office PowerPoint</Application>
  <PresentationFormat>Экран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«Формирование основ ОБЖ  у детей дошкольного возраста»</vt:lpstr>
      <vt:lpstr>Цель: формирование и систематизация представлений детей дошкольного возраста о безопасности через различные виды деятельности.</vt:lpstr>
      <vt:lpstr>Методическое обеспечение</vt:lpstr>
      <vt:lpstr>Образовательная деятельность</vt:lpstr>
      <vt:lpstr>Развивающая предметно-пространственная среда в группе</vt:lpstr>
      <vt:lpstr>Развивающая предметно-пространственная среда в группе</vt:lpstr>
      <vt:lpstr>Развивающая предметно-пространственная среда в группе</vt:lpstr>
      <vt:lpstr>Развивающая предметно-пространственная среда в группе</vt:lpstr>
      <vt:lpstr>Беседы в режимных моментах</vt:lpstr>
      <vt:lpstr>Практические ситуации</vt:lpstr>
      <vt:lpstr>Чтение художественной литературы</vt:lpstr>
      <vt:lpstr>Мультмарафон</vt:lpstr>
      <vt:lpstr>Работа с родителями</vt:lpstr>
      <vt:lpstr>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основ ОБЖ у детей дошкольного возраста»</dc:title>
  <dc:creator>Pc</dc:creator>
  <cp:lastModifiedBy>Юзер2</cp:lastModifiedBy>
  <cp:revision>33</cp:revision>
  <dcterms:created xsi:type="dcterms:W3CDTF">2018-01-27T15:36:50Z</dcterms:created>
  <dcterms:modified xsi:type="dcterms:W3CDTF">2025-01-16T05:40:58Z</dcterms:modified>
</cp:coreProperties>
</file>