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2" r:id="rId6"/>
    <p:sldId id="266" r:id="rId7"/>
    <p:sldId id="267" r:id="rId8"/>
    <p:sldId id="268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7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1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0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46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77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77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4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7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3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6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3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8C6A28C-7DDE-4A55-8E68-C4D2BF884B3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3190F19-D799-4D61-BF3A-EDF0AFFAA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8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15341" y="1560693"/>
            <a:ext cx="7705598" cy="48931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8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Гиперактивные</a:t>
            </a:r>
            <a:r>
              <a:rPr lang="ru-RU" sz="3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дети в детском саду…</a:t>
            </a:r>
          </a:p>
          <a:p>
            <a:pPr marL="0" indent="0" algn="ctr">
              <a:buNone/>
            </a:pPr>
            <a:r>
              <a:rPr lang="ru-RU" sz="3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Что делать???</a:t>
            </a:r>
          </a:p>
          <a:p>
            <a:pPr marL="0" indent="0" algn="ctr">
              <a:buNone/>
            </a:pP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ru-RU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AutoShape 2" descr="https://adoption.com/wp-content/uploads/2014/01/adh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https://chinarussia.info/wp-content/uploads/2017/06/11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92" y="3677460"/>
            <a:ext cx="3469005" cy="23139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2" name="Рисунок 11" descr="http://www.mykidsite.com/wp-content/uploads/2013/03/Cute-Girl-Smili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8193">
            <a:off x="674434" y="745536"/>
            <a:ext cx="3081158" cy="2598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EBCABE-E8C1-407E-BCB2-110F0FFB2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7700" y="3429000"/>
            <a:ext cx="5837919" cy="291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3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8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Гиперактивные</a:t>
            </a:r>
            <a:r>
              <a:rPr lang="ru-RU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 дети выделяются из среды своих сверстников неудержимой энергией. Находясь постоянно в движении, они вовлекают в свои шумные забавы остальных. </a:t>
            </a:r>
          </a:p>
        </p:txBody>
      </p:sp>
      <p:pic>
        <p:nvPicPr>
          <p:cNvPr id="8" name="Рисунок 7" descr="http://www.o-krohe.ru/images/article/orig/2016/11/simptomy-i-priznaki-giperaktivnosti-u-reben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1190">
            <a:off x="621402" y="2811523"/>
            <a:ext cx="3935557" cy="3231572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4248">
            <a:off x="7518722" y="3251108"/>
            <a:ext cx="4407408" cy="3105912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659" y="1997079"/>
            <a:ext cx="3699924" cy="3119036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9210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6916"/>
            <a:ext cx="10515600" cy="6427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Портрет гиперактивности: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373" y="1181389"/>
            <a:ext cx="11333018" cy="4351338"/>
          </a:xfrm>
        </p:spPr>
        <p:txBody>
          <a:bodyPr>
            <a:normAutofit fontScale="92500" lnSpcReduction="20000"/>
          </a:bodyPr>
          <a:lstStyle/>
          <a:p>
            <a:pPr marL="342900" indent="-342900" algn="just"/>
            <a:r>
              <a:rPr lang="ru-RU" sz="2600" b="1" dirty="0">
                <a:solidFill>
                  <a:srgbClr val="000066"/>
                </a:solidFill>
                <a:latin typeface="Comic Sans MS" panose="030F0702030302020204" pitchFamily="66" charset="0"/>
              </a:rPr>
              <a:t>При невнимании: </a:t>
            </a:r>
            <a:r>
              <a:rPr lang="ru-RU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отличается нарушением устойчивого внимания (не может долго сосредотачиваться на интересном занятии); слышит, когда к нему обращаются, но не реагирует на обращение; с энтузиазмом берется за задание, но не заканчивает его; имеет трудности в организации (игры, учебы, занятий); часто теряет вещи; избегает скучных задач и таких, которые требуют умственных усилий; часто бывает забывчив.</a:t>
            </a:r>
          </a:p>
          <a:p>
            <a:pPr algn="just"/>
            <a:r>
              <a:rPr lang="ru-RU" sz="2600" b="1" dirty="0">
                <a:solidFill>
                  <a:srgbClr val="000066"/>
                </a:solidFill>
                <a:latin typeface="Comic Sans MS" panose="030F0702030302020204" pitchFamily="66" charset="0"/>
              </a:rPr>
              <a:t>Сверх активность: </a:t>
            </a:r>
            <a:r>
              <a:rPr lang="ru-RU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ерзает, не может усидеть на месте; проявляет беспокойство (барабанит пальцами, постоянно двигается, даже сидя); находится в постоянном движении (с «мотором»); очень говорлив.</a:t>
            </a:r>
          </a:p>
          <a:p>
            <a:pPr algn="just"/>
            <a:r>
              <a:rPr lang="ru-RU" sz="2600" b="1" dirty="0">
                <a:solidFill>
                  <a:srgbClr val="000066"/>
                </a:solidFill>
                <a:latin typeface="Comic Sans MS" panose="030F0702030302020204" pitchFamily="66" charset="0"/>
              </a:rPr>
              <a:t>Импульсивность:</a:t>
            </a:r>
            <a:r>
              <a:rPr lang="ru-RU" sz="2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отвечает до того, как его спросят; не способен дождаться своей очереди; часто вмешивается, прерывает; резкие смены настроения;</a:t>
            </a:r>
            <a:r>
              <a:rPr lang="ru-RU" sz="2600" dirty="0">
                <a:latin typeface="Comic Sans MS" panose="030F0702030302020204" pitchFamily="66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не может отложить вознаграждение (сразу и сейчас же); не подчиняется правилам (поведения, игры); имеет разный уровень выполнения заданий (на одних занятиях спокоен, на других – нет).</a:t>
            </a:r>
          </a:p>
          <a:p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1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457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Основные причины гиперактивности </a:t>
            </a:r>
            <a:endParaRPr lang="ru-RU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272" y="1610081"/>
            <a:ext cx="11487456" cy="5337566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solidFill>
                  <a:srgbClr val="00B050"/>
                </a:solidFill>
                <a:latin typeface="Comic Sans MS" panose="030F0702030302020204" pitchFamily="66" charset="0"/>
              </a:rPr>
              <a:t>Биологические факторы. К ним относятся гипоксия плода во время беременности и родов, нарушения течения беременности и родов, недоношенность, внутриутробная гипотрофия, употребление матерью алкоголя, лекарственных препаратов во время беременности, курение.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Генетические факторы. Наследственность гиперактивности подтверждается у 50% людей с этим синдромом. 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Психосоциальные факторы. К ним относятся низкое социальное положение семьи, алкоголизм родителей, тяжёлые разногласия между родителями. </a:t>
            </a:r>
          </a:p>
          <a:p>
            <a:pPr algn="just"/>
            <a:r>
              <a:rPr lang="ru-RU" b="1" dirty="0">
                <a:solidFill>
                  <a:srgbClr val="00B0F0"/>
                </a:solidFill>
                <a:latin typeface="Comic Sans MS" panose="030F0702030302020204" pitchFamily="66" charset="0"/>
              </a:rPr>
              <a:t>Экологические факторы. Экология и сбалансированность питания влияют на общее состояние здоровья детей и на развитие их нервной системы. </a:t>
            </a:r>
          </a:p>
          <a:p>
            <a:pPr marL="45720" indent="0" algn="ctr">
              <a:buNone/>
            </a:pPr>
            <a:r>
              <a:rPr lang="ru-RU" sz="2800" b="1" dirty="0">
                <a:solidFill>
                  <a:srgbClr val="7030A0"/>
                </a:solidFill>
                <a:latin typeface="Comic Sans MS" panose="030F0702030302020204" pitchFamily="66" charset="0"/>
              </a:rPr>
              <a:t>Поставить диагноз гиперактивности ребёнку может только врач — психиатр или невролог.</a:t>
            </a:r>
          </a:p>
          <a:p>
            <a:pPr marL="45720" indent="0" algn="ctr">
              <a:buNone/>
            </a:pPr>
            <a:r>
              <a:rPr lang="ru-RU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7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249382" y="2047657"/>
            <a:ext cx="668135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2400" b="1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Сказкотерапия</a:t>
            </a:r>
            <a:r>
              <a:rPr lang="ru-RU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Прием тактильного контакта.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3</a:t>
            </a:r>
            <a:r>
              <a:rPr lang="ru-RU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.Метод смены деятельности.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Comic Sans MS" panose="030F0702030302020204" pitchFamily="66" charset="0"/>
                <a:ea typeface="Times New Roman" panose="02020603050405020304" pitchFamily="18" charset="0"/>
              </a:rPr>
              <a:t>4</a:t>
            </a:r>
            <a:r>
              <a:rPr lang="ru-RU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.Прием поощрения/ легкое наказание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860612" y="507266"/>
            <a:ext cx="9875838" cy="1355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</a:rPr>
              <a:t>Какие приемы и методы работы использовать с </a:t>
            </a:r>
            <a:r>
              <a:rPr lang="ru-RU" sz="4000" b="1" dirty="0" err="1">
                <a:solidFill>
                  <a:srgbClr val="7030A0"/>
                </a:solidFill>
              </a:rPr>
              <a:t>гиперактивным</a:t>
            </a:r>
            <a:r>
              <a:rPr lang="ru-RU" sz="4000" b="1" dirty="0">
                <a:solidFill>
                  <a:srgbClr val="7030A0"/>
                </a:solidFill>
              </a:rPr>
              <a:t> ребенком? </a:t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13" name="Рисунок 12" descr="http://mypresentation.ru/documents/2963151a61b0de657827c1fa6732b689/img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87" y="1634021"/>
            <a:ext cx="5105051" cy="428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025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E084018-DDE8-4C05-8360-81BD57EB462E}"/>
              </a:ext>
            </a:extLst>
          </p:cNvPr>
          <p:cNvSpPr/>
          <p:nvPr/>
        </p:nvSpPr>
        <p:spPr>
          <a:xfrm>
            <a:off x="349623" y="507989"/>
            <a:ext cx="1167204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Сказкотерапия</a:t>
            </a:r>
          </a:p>
          <a:p>
            <a:r>
              <a:rPr lang="ru-RU" dirty="0">
                <a:latin typeface="Comic Sans MS" panose="030F0702030302020204" pitchFamily="66" charset="0"/>
              </a:rPr>
              <a:t>Создать </a:t>
            </a:r>
            <a:r>
              <a:rPr lang="ru-RU" dirty="0" err="1">
                <a:latin typeface="Comic Sans MS" panose="030F0702030302020204" pitchFamily="66" charset="0"/>
              </a:rPr>
              <a:t>психокоррекционную</a:t>
            </a:r>
            <a:r>
              <a:rPr lang="ru-RU" dirty="0">
                <a:latin typeface="Comic Sans MS" panose="030F0702030302020204" pitchFamily="66" charset="0"/>
              </a:rPr>
              <a:t> сказку нетрудно. Для того чтобы сказка или история обрела силу и оказала помощь, необходимо придерживаться определенных правил ее создания: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1.В первую очередь мы подбираем героя, близкого ребенку по полу, возрасту, характеру.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2.Потом описываем жизнь героя в сказочной стране так, чтобы ребенок нашел сходство со своей жизнью.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3. Далее помещаем героя в проблемную ситуацию, похожую на реальную ситуацию ребенка, и приписываем герою все переживания ребенка.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4. Герой начинает искать выход из создавшегося положения. Герой может встречать существ, оказавшихся в таком же положении, и смотреть, как они выходят из ситуации. Наша задача — через сказочные события показать герою ситуацию с разных сторон, предложить ему альтернативные модели поведения, помочь найти позитивный смысл в происходящем.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5. Герой понимает свою неправоту и становится на путь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2548737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57324F-A85B-4985-B9F8-00FED9BAF09D}"/>
              </a:ext>
            </a:extLst>
          </p:cNvPr>
          <p:cNvSpPr/>
          <p:nvPr/>
        </p:nvSpPr>
        <p:spPr>
          <a:xfrm>
            <a:off x="273423" y="352869"/>
            <a:ext cx="1164515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Тактильный контакт с гиперактивным ребёнком эффективен для снижения мышечного беспокойства и эмоциональной напряжённости.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Один из приёмов — посадить ребёнка рядом с собой на занятии. Когда он начнёт отвлекаться, положить руку ему на плечо — прикосновение сработает как «сигнал», помогающий включить внимание.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Также можно, например, во время тихого часа в детском саду сесть с ребёнком рядом, погладить его, приговаривая ласковые и добрые слова.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Ещё один вариант — в трудной ситуации обнять ребёнка, прижать к себе, успокоить. Со временем это даёт выраженный положительный эффект.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При постоянном применении этого приёма можно выработать у ребёнка рефлекс сосредоточения внимания.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ctr"/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b="1" dirty="0">
                <a:solidFill>
                  <a:srgbClr val="00CC00"/>
                </a:solidFill>
                <a:latin typeface="Comic Sans MS" panose="030F0702030302020204" pitchFamily="66" charset="0"/>
              </a:rPr>
              <a:t>Метод смены деятельности в работе с гиперактивным ребёнком в ДОУ </a:t>
            </a:r>
          </a:p>
          <a:p>
            <a:pPr algn="just"/>
            <a:r>
              <a:rPr lang="ru-RU" dirty="0">
                <a:latin typeface="Comic Sans MS" panose="030F0702030302020204" pitchFamily="66" charset="0"/>
              </a:rPr>
              <a:t>Предполагает чередование разнообразных занятий. Благодаря их частой смене ребёнок будет делать всё с интересом, а значит, целенаправленно и «усидчиво». </a:t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>Характерной чертой умственной деятельности гиперактивных детей является цикличность. Дети могут продуктивно работать 5-15 минут, затем 3-7 минут мозг отдыхает, накапливает энергию для следующего цикла.</a:t>
            </a:r>
            <a:br>
              <a:rPr lang="ru-RU" dirty="0">
                <a:latin typeface="Comic Sans MS" panose="030F0702030302020204" pitchFamily="66" charset="0"/>
              </a:rPr>
            </a:b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2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23F7A7-D8D4-44A8-8C26-B828076C1675}"/>
              </a:ext>
            </a:extLst>
          </p:cNvPr>
          <p:cNvSpPr/>
          <p:nvPr/>
        </p:nvSpPr>
        <p:spPr>
          <a:xfrm>
            <a:off x="385482" y="751344"/>
            <a:ext cx="1150171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Для приёма поощрения и лёгкого наказания в работе с гиперактивным ребёнком в ДОУ можно использовать следующие методы: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Поощрение. За любой вид деятельности, требующий от ребёнка концентрации внимания (чтение, игра с кубиками, раскрашивание, уборка дома и т. п.), должно </a:t>
            </a:r>
            <a:r>
              <a:rPr lang="ru-RU">
                <a:latin typeface="Comic Sans MS" panose="030F0702030302020204" pitchFamily="66" charset="0"/>
              </a:rPr>
              <a:t>следовать поощрение. </a:t>
            </a:r>
            <a:r>
              <a:rPr lang="ru-RU" dirty="0">
                <a:latin typeface="Comic Sans MS" panose="030F0702030302020204" pitchFamily="66" charset="0"/>
              </a:rPr>
              <a:t>Можно ввести знаковую систему вознаграждения: каждый хороший поступок отмечать звёздочкой, а определённое их количество вознаграждать сладостями, игрушкой, походом в парк и т. п..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Лёгкое наказание. Оно должно быть немедленным и неизбежным при неудовлетворительном поведении ребёнка. Это может быть словесное неодобрение, лишение «привилегий».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Важно помнить, что гиперактивные дети игнорируют выговоры и замечания, но очень чувствительны к похвале. </a:t>
            </a:r>
          </a:p>
        </p:txBody>
      </p:sp>
    </p:spTree>
    <p:extLst>
      <p:ext uri="{BB962C8B-B14F-4D97-AF65-F5344CB8AC3E}">
        <p14:creationId xmlns:p14="http://schemas.microsoft.com/office/powerpoint/2010/main" val="3812247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99" y="1111827"/>
            <a:ext cx="105467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omic Sans MS" panose="030F0702030302020204" pitchFamily="66" charset="0"/>
              </a:rPr>
              <a:t>1. Работать с ребенком в начале дня, а не вечером.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2. Уменьшить рабочую нагрузку ребенка.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3. Делить работу на более короткие, но более частые периоды. Использовать физкультминутки.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4. Отвлечь ребенка от его капризов, задав неожиданный вопрос.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5. Снизить требования к аккуратности в начале работы, чтобы сформировать чувство успеха.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6. Посадить ребенка во время занятий рядом с взрослым.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7. Использовать тактильный контакт (элементы массажа, прикосновения, поглаживания).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8. Договариваться с ребенком о тех или иных действиях заранее.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9. Давать короткие, четкие и конкретные инструкции.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10. Использовать гибкую систему поощрений и наказаний.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11. Поощрять ребенка сразу же, не откладывая на будущее. 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12. Предоставлять ребенку возможность выбора.</a:t>
            </a:r>
          </a:p>
          <a:p>
            <a:r>
              <a:rPr lang="ru-RU" sz="2000" dirty="0">
                <a:latin typeface="Comic Sans MS" panose="030F0702030302020204" pitchFamily="66" charset="0"/>
              </a:rPr>
              <a:t>13. Оставаться спокойным. Нет хладнокровия -нет преимущества!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272" y="516082"/>
            <a:ext cx="9875520" cy="59574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Шпаргалка по работе с </a:t>
            </a:r>
            <a:r>
              <a:rPr lang="ru-RU" sz="28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гиперактивными</a:t>
            </a:r>
            <a: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детьми</a:t>
            </a:r>
            <a:br>
              <a:rPr lang="ru-RU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713233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358</TotalTime>
  <Words>939</Words>
  <Application>Microsoft Office PowerPoint</Application>
  <PresentationFormat>Широкоэкранный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Comic Sans MS</vt:lpstr>
      <vt:lpstr>Corbel</vt:lpstr>
      <vt:lpstr>Times New Roman</vt:lpstr>
      <vt:lpstr>Базис</vt:lpstr>
      <vt:lpstr>Презентация PowerPoint</vt:lpstr>
      <vt:lpstr>Гиперактивные дети выделяются из среды своих сверстников неудержимой энергией. Находясь постоянно в движении, они вовлекают в свои шумные забавы остальных. </vt:lpstr>
      <vt:lpstr>Портрет гиперактивности:</vt:lpstr>
      <vt:lpstr>Основные причины гиперактивности </vt:lpstr>
      <vt:lpstr>Какие приемы и методы работы использовать с гиперактивным ребенком?  </vt:lpstr>
      <vt:lpstr>Презентация PowerPoint</vt:lpstr>
      <vt:lpstr>Презентация PowerPoint</vt:lpstr>
      <vt:lpstr>Презентация PowerPoint</vt:lpstr>
      <vt:lpstr>Шпаргалка по работе с гиперактивными детьми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Гиперактивные дети</dc:title>
  <dc:creator>User</dc:creator>
  <cp:lastModifiedBy>Общий</cp:lastModifiedBy>
  <cp:revision>22</cp:revision>
  <dcterms:created xsi:type="dcterms:W3CDTF">2019-01-07T14:51:14Z</dcterms:created>
  <dcterms:modified xsi:type="dcterms:W3CDTF">2025-05-12T08:52:59Z</dcterms:modified>
</cp:coreProperties>
</file>