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handoutMasterIdLst>
    <p:handoutMasterId r:id="rId17"/>
  </p:handoutMasterIdLst>
  <p:sldIdLst>
    <p:sldId id="257" r:id="rId5"/>
    <p:sldId id="259" r:id="rId6"/>
    <p:sldId id="258" r:id="rId7"/>
    <p:sldId id="262" r:id="rId8"/>
    <p:sldId id="260" r:id="rId9"/>
    <p:sldId id="261" r:id="rId10"/>
    <p:sldId id="264" r:id="rId11"/>
    <p:sldId id="266" r:id="rId12"/>
    <p:sldId id="265" r:id="rId13"/>
    <p:sldId id="263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78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png"/><Relationship Id="rId5" Type="http://schemas.openxmlformats.org/officeDocument/2006/relationships/image" Target="../media/image29.png"/><Relationship Id="rId4" Type="http://schemas.openxmlformats.org/officeDocument/2006/relationships/image" Target="../media/image34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0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28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6.jpeg" Type="http://schemas.openxmlformats.org/officeDocument/2006/relationships/image"/><Relationship Id="rId5" Target="../media/image30.png" Type="http://schemas.openxmlformats.org/officeDocument/2006/relationships/image"/><Relationship Id="rId4" Target="../media/image29.pn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30.png" Type="http://schemas.openxmlformats.org/officeDocument/2006/relationships/image"/><Relationship Id="rId7" Target="../media/image47.jpeg" Type="http://schemas.openxmlformats.org/officeDocument/2006/relationships/image"/><Relationship Id="rId2" Target="../media/image33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7.png" Type="http://schemas.openxmlformats.org/officeDocument/2006/relationships/image"/><Relationship Id="rId5" Target="../media/image35.png" Type="http://schemas.openxmlformats.org/officeDocument/2006/relationships/image"/><Relationship Id="rId4" Target="../media/image29.pn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2" Target="../media/image4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10.png" Type="http://schemas.openxmlformats.org/officeDocument/2006/relationships/image"/><Relationship Id="rId2" Target="../media/image9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8.jpeg" Type="http://schemas.openxmlformats.org/officeDocument/2006/relationships/image"/><Relationship Id="rId5" Target="../media/image12.png" Type="http://schemas.openxmlformats.org/officeDocument/2006/relationships/image"/><Relationship Id="rId4" Target="../media/image11.pn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6.xml.rels><?xml version="1.0" encoding="UTF-8" standalone="yes" ?><Relationships xmlns="http://schemas.openxmlformats.org/package/2006/relationships"><Relationship Id="rId3" Target="../media/image20.png" Type="http://schemas.openxmlformats.org/officeDocument/2006/relationships/image"/><Relationship Id="rId7" Target="../media/image39.jpeg" Type="http://schemas.openxmlformats.org/officeDocument/2006/relationships/image"/><Relationship Id="rId2" Target="../media/image19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2.png" Type="http://schemas.openxmlformats.org/officeDocument/2006/relationships/image"/><Relationship Id="rId5" Target="../media/image21.png" Type="http://schemas.openxmlformats.org/officeDocument/2006/relationships/image"/><Relationship Id="rId4" Target="../media/image12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media/image41.jpeg" Type="http://schemas.openxmlformats.org/officeDocument/2006/relationships/image"/><Relationship Id="rId3" Target="../media/image15.png" Type="http://schemas.openxmlformats.org/officeDocument/2006/relationships/image"/><Relationship Id="rId7" Target="../media/image40.jpeg" Type="http://schemas.openxmlformats.org/officeDocument/2006/relationships/image"/><Relationship Id="rId2" Target="../media/image23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6.png" Type="http://schemas.openxmlformats.org/officeDocument/2006/relationships/image"/><Relationship Id="rId5" Target="../media/image18.png" Type="http://schemas.openxmlformats.org/officeDocument/2006/relationships/image"/><Relationship Id="rId4" Target="../media/image17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5.png" Type="http://schemas.openxmlformats.org/officeDocument/2006/relationships/image"/><Relationship Id="rId7" Target="../media/image43.jpeg" Type="http://schemas.openxmlformats.org/officeDocument/2006/relationships/image"/><Relationship Id="rId2" Target="../media/image24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2.jpeg" Type="http://schemas.openxmlformats.org/officeDocument/2006/relationships/image"/><Relationship Id="rId5" Target="../media/image5.png" Type="http://schemas.openxmlformats.org/officeDocument/2006/relationships/image"/><Relationship Id="rId4" Target="../media/image26.pn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8" Target="../media/image45.jpeg" Type="http://schemas.openxmlformats.org/officeDocument/2006/relationships/image"/><Relationship Id="rId3" Target="../media/image17.png" Type="http://schemas.openxmlformats.org/officeDocument/2006/relationships/image"/><Relationship Id="rId7" Target="../media/image44.jpeg" Type="http://schemas.openxmlformats.org/officeDocument/2006/relationships/image"/><Relationship Id="rId2" Target="../media/image27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6.png" Type="http://schemas.openxmlformats.org/officeDocument/2006/relationships/image"/><Relationship Id="rId5" Target="../media/image15.png" Type="http://schemas.openxmlformats.org/officeDocument/2006/relationships/image"/><Relationship Id="rId4" Target="../media/image18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8709" y="216917"/>
            <a:ext cx="9144000" cy="1134194"/>
          </a:xfrm>
          <a:prstGeom prst="rect">
            <a:avLst/>
          </a:prstGeo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ребёнка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№ 2 «Ромашка» г. Данков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xmlns="" id="{FED12717-4218-4B09-85A0-A7F3DE5F18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77060" y="4758290"/>
            <a:ext cx="5761973" cy="98611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Перепечина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Агата Аркадьевна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734" y="4115596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D9E294B-0A54-46A7-AE64-07255A458AD7}"/>
              </a:ext>
            </a:extLst>
          </p:cNvPr>
          <p:cNvSpPr txBox="1"/>
          <p:nvPr/>
        </p:nvSpPr>
        <p:spPr>
          <a:xfrm>
            <a:off x="2968952" y="2820645"/>
            <a:ext cx="66540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«Утро радостных встреч»</a:t>
            </a: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p14:dur="100">
        <p15:prstTrans prst="drape"/>
      </p:transition>
    </mc:Choice>
    <mc:Fallback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280" y="6039431"/>
            <a:ext cx="1086121" cy="569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64814D3-6DDF-4484-8323-C393D24BA8AD}"/>
              </a:ext>
            </a:extLst>
          </p:cNvPr>
          <p:cNvSpPr txBox="1"/>
          <p:nvPr/>
        </p:nvSpPr>
        <p:spPr>
          <a:xfrm>
            <a:off x="1760104" y="634577"/>
            <a:ext cx="397529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Дружные ребята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группе яркое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сияет!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(Идём по кругу, держась за руки)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ребята дружные,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каждый знает!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(Здороваемся за руку с соседом стоящим справа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слева, потом обнимаемся)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3DAFE33-8B58-4DAE-99F0-0F122E500094}"/>
              </a:ext>
            </a:extLst>
          </p:cNvPr>
          <p:cNvSpPr txBox="1"/>
          <p:nvPr/>
        </p:nvSpPr>
        <p:spPr>
          <a:xfrm>
            <a:off x="5960781" y="552871"/>
            <a:ext cx="463825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Ладошка к ладошке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Ладошка к ладошке, в глаза посмотри,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(Взялись за руки, смотрят друг на друга)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думает друг твой, узнай и пойми!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(Кружатся в парах)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Печалится он, поддержи, пожалей!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(Гладят друг друга по голове)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Доволен, смеётся – и тебе веселей!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(Кружатся в парах)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683896E-3896-4EC6-98D2-E89A9DB50B3E}"/>
              </a:ext>
            </a:extLst>
          </p:cNvPr>
          <p:cNvSpPr txBox="1"/>
          <p:nvPr/>
        </p:nvSpPr>
        <p:spPr>
          <a:xfrm>
            <a:off x="3185434" y="67729"/>
            <a:ext cx="643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утреннего приветствия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EAE8D57E-600A-4AF3-BD9A-6D5097D478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1771" y="3504240"/>
            <a:ext cx="3962827" cy="2819829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8205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387" y="1007325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753" y="683677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964D776-4F84-4859-A53D-90FE80B4C323}"/>
              </a:ext>
            </a:extLst>
          </p:cNvPr>
          <p:cNvSpPr txBox="1"/>
          <p:nvPr/>
        </p:nvSpPr>
        <p:spPr>
          <a:xfrm>
            <a:off x="3585815" y="428150"/>
            <a:ext cx="5418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тренний сбор </a:t>
            </a:r>
            <a:r>
              <a:rPr lang="ru-RU" sz="20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один из способов организации свободного общения.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4382EEB-906B-406E-8860-0F4C2EBB4390}"/>
              </a:ext>
            </a:extLst>
          </p:cNvPr>
          <p:cNvSpPr txBox="1"/>
          <p:nvPr/>
        </p:nvSpPr>
        <p:spPr>
          <a:xfrm>
            <a:off x="1369850" y="1711742"/>
            <a:ext cx="4323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правилам речевого диалога,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36DC696-138F-4CED-B4BA-7CCF6B7268EB}"/>
              </a:ext>
            </a:extLst>
          </p:cNvPr>
          <p:cNvSpPr txBox="1"/>
          <p:nvPr/>
        </p:nvSpPr>
        <p:spPr>
          <a:xfrm>
            <a:off x="1437231" y="2250402"/>
            <a:ext cx="37450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умению выражать свои чувства,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D9F67DF-63B4-4991-8DA0-8953DCE6D423}"/>
              </a:ext>
            </a:extLst>
          </p:cNvPr>
          <p:cNvSpPr txBox="1"/>
          <p:nvPr/>
        </p:nvSpPr>
        <p:spPr>
          <a:xfrm>
            <a:off x="1393277" y="3019843"/>
            <a:ext cx="4649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обогащается и активизируется их словарный запас,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2D789B73-E920-42AC-A521-B21DF98F64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9714" y="1711742"/>
            <a:ext cx="3063245" cy="4046801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3C92A31-F7F7-4094-B75F-9DF6545195E2}"/>
              </a:ext>
            </a:extLst>
          </p:cNvPr>
          <p:cNvSpPr txBox="1"/>
          <p:nvPr/>
        </p:nvSpPr>
        <p:spPr>
          <a:xfrm>
            <a:off x="1437230" y="3789284"/>
            <a:ext cx="42971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учатся дружить и уважать друг  друга.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EB20368-2E76-4A9E-BAF5-7C68CF8CE1F6}"/>
              </a:ext>
            </a:extLst>
          </p:cNvPr>
          <p:cNvSpPr txBox="1"/>
          <p:nvPr/>
        </p:nvSpPr>
        <p:spPr>
          <a:xfrm>
            <a:off x="1730325" y="789800"/>
            <a:ext cx="8241323" cy="1716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Таким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образом, занятия с использованием технологии «Утренний сбор» способствуют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дальнейшему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навыков общения, умению сотрудничать, правильно строить отношения со сверстниками и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взрослыми,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облегчают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социальную адаптацию ребенка в групповом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сообществе.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34D05C3-C414-4C0A-BA1B-DB630C59F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657" y="2506488"/>
            <a:ext cx="2697783" cy="3015902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85950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3942413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E3FC0BFA-20C9-4B78-B074-4DD1C9CF46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0754" y="2435291"/>
            <a:ext cx="5334000" cy="354987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C634CA6-B9FC-4B59-9762-D4508D08EE40}"/>
              </a:ext>
            </a:extLst>
          </p:cNvPr>
          <p:cNvSpPr txBox="1"/>
          <p:nvPr/>
        </p:nvSpPr>
        <p:spPr>
          <a:xfrm>
            <a:off x="2236763" y="991277"/>
            <a:ext cx="75445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Утренний </a:t>
            </a:r>
            <a:r>
              <a:rPr lang="ru-RU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сбор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дошкольном образовательном учреждении — это своего рода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начало рабочего дня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маленького человека, которое организуется не самим малышом, а взрослыми: родителями и, конечно, педагогом.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633048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289" y="5670357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21" y="1887437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848" y="1887437"/>
            <a:ext cx="1107943" cy="9489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632" y="4984139"/>
            <a:ext cx="827313" cy="855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43" y="5455858"/>
            <a:ext cx="932845" cy="9246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F20458A-BA30-44F8-97A2-CCB50CFC7D25}"/>
              </a:ext>
            </a:extLst>
          </p:cNvPr>
          <p:cNvSpPr txBox="1"/>
          <p:nvPr/>
        </p:nvSpPr>
        <p:spPr>
          <a:xfrm>
            <a:off x="2146311" y="1305987"/>
            <a:ext cx="777943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задать тон» всему дню, т.е.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эмоциональный настрой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порадоваться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предстоящему дню,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вселить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ребёнка уверенность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среди сверстников ему будет хорошо, а день обещает быть интересным и насыщенным,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конструктивного межличностного и познавательно - делового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детей и взрослых,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планировать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2775893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21" y="1678179"/>
            <a:ext cx="606578" cy="667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2265A8E-1262-4225-8F6A-9641DEE1DEB2}"/>
              </a:ext>
            </a:extLst>
          </p:cNvPr>
          <p:cNvSpPr txBox="1"/>
          <p:nvPr/>
        </p:nvSpPr>
        <p:spPr>
          <a:xfrm>
            <a:off x="2449835" y="577041"/>
            <a:ext cx="796616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благополучие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ребенка, развивать 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самоощущение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инициативность, любознательность, произвольность, способность к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творческому самовыражению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 в сфере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 к миру, людям, себе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включать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различные формы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(со взрослыми и детьми разного возраста);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приобщать детей к ценностям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здорового образа жизни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661542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537BD11-A159-4D6A-AD98-C0977C81169B}"/>
              </a:ext>
            </a:extLst>
          </p:cNvPr>
          <p:cNvSpPr txBox="1"/>
          <p:nvPr/>
        </p:nvSpPr>
        <p:spPr>
          <a:xfrm>
            <a:off x="3046828" y="1058506"/>
            <a:ext cx="669677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утреннего сбора</a:t>
            </a:r>
            <a:r>
              <a:rPr lang="ru-RU" sz="2800" b="1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3200" b="0" i="0" dirty="0">
              <a:solidFill>
                <a:srgbClr val="1A1A1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400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приветствие;</a:t>
            </a:r>
          </a:p>
          <a:p>
            <a:pPr algn="l"/>
            <a:r>
              <a:rPr lang="ru-RU" sz="2400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обмен информацией;</a:t>
            </a:r>
          </a:p>
          <a:p>
            <a:pPr algn="l"/>
            <a:r>
              <a:rPr lang="ru-RU" sz="2400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400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деятельность;</a:t>
            </a:r>
          </a:p>
          <a:p>
            <a:pPr algn="l"/>
            <a:r>
              <a:rPr lang="ru-RU" sz="2400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ежедневные новости.</a:t>
            </a:r>
          </a:p>
        </p:txBody>
      </p:sp>
    </p:spTree>
    <p:extLst>
      <p:ext uri="{BB962C8B-B14F-4D97-AF65-F5344CB8AC3E}">
        <p14:creationId xmlns:p14="http://schemas.microsoft.com/office/powerpoint/2010/main" val="13284120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052" y="4873386"/>
            <a:ext cx="895279" cy="455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3D7D2E6-0CEB-4A0D-A0BC-35CAA77665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0655" y="1114930"/>
            <a:ext cx="2691578" cy="3445388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49D1F02-A82E-47B4-8A1C-8AFBEFF3D71D}"/>
              </a:ext>
            </a:extLst>
          </p:cNvPr>
          <p:cNvSpPr txBox="1"/>
          <p:nvPr/>
        </p:nvSpPr>
        <p:spPr>
          <a:xfrm>
            <a:off x="3997665" y="1014164"/>
            <a:ext cx="600943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0" dirty="0">
              <a:solidFill>
                <a:srgbClr val="1A1A1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Приветствие</a:t>
            </a:r>
            <a:r>
              <a:rPr lang="ru-RU" sz="2000" b="1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участники сбора приветствуют всех собравшихся в группе. Вместе с педагогом </a:t>
            </a:r>
            <a:r>
              <a:rPr lang="ru-RU" sz="2000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они собираются </a:t>
            </a:r>
            <a:r>
              <a:rPr lang="ru-RU" sz="20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круг. Приветствуя друг друга, все называют имена, что помогает установить </a:t>
            </a:r>
            <a:r>
              <a:rPr lang="ru-RU" sz="2000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дружелюбный, уважительный </a:t>
            </a:r>
            <a:r>
              <a:rPr lang="ru-RU" sz="20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стиль отношения друг к другу. Приветствие проходит стоя в кругу, каждый ребенок </a:t>
            </a:r>
            <a:r>
              <a:rPr lang="ru-RU" sz="2000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 пожелания </a:t>
            </a:r>
            <a:r>
              <a:rPr lang="ru-RU" sz="20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своему другу, передает свои добрые чувства. </a:t>
            </a:r>
          </a:p>
        </p:txBody>
      </p:sp>
    </p:spTree>
    <p:extLst>
      <p:ext uri="{BB962C8B-B14F-4D97-AF65-F5344CB8AC3E}">
        <p14:creationId xmlns:p14="http://schemas.microsoft.com/office/powerpoint/2010/main" val="9622248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460" y="705697"/>
            <a:ext cx="861745" cy="78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215" y="3054852"/>
            <a:ext cx="342592" cy="3741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454" y="5489027"/>
            <a:ext cx="331469" cy="7776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428" y="5277297"/>
            <a:ext cx="386095" cy="42345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7C47BF1-0C54-44AD-B53A-F289E7D3E2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8454" y="2280813"/>
            <a:ext cx="2638049" cy="3439552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66E45B7-C2DE-43CA-B2AB-C4E0319000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5306" y="2280813"/>
            <a:ext cx="2776596" cy="350285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B335053-8996-4BDD-B538-5F4F1AC16DA4}"/>
              </a:ext>
            </a:extLst>
          </p:cNvPr>
          <p:cNvSpPr txBox="1"/>
          <p:nvPr/>
        </p:nvSpPr>
        <p:spPr>
          <a:xfrm>
            <a:off x="1647148" y="705697"/>
            <a:ext cx="841631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Обмен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информацией.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информацией, обсуждая вопросы и темы, важные для них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обмена информацией берутся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лексические темы,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практики, темы развлечений, нравственных бесед.</a:t>
            </a:r>
          </a:p>
        </p:txBody>
      </p:sp>
    </p:spTree>
    <p:extLst>
      <p:ext uri="{BB962C8B-B14F-4D97-AF65-F5344CB8AC3E}">
        <p14:creationId xmlns:p14="http://schemas.microsoft.com/office/powerpoint/2010/main" val="1193853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92" y="672917"/>
            <a:ext cx="1175655" cy="100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011" y="4777807"/>
            <a:ext cx="1008264" cy="6034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31248" y="3593328"/>
            <a:ext cx="1798138" cy="570115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BD6D4C7-A3C3-4301-9422-E96FB6B10B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9868" y="2135495"/>
            <a:ext cx="2994134" cy="351770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F7F9DA9-009F-4DEB-AD63-4EFD13EE16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8183" y="2135495"/>
            <a:ext cx="4254624" cy="2680535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1869908-5718-4FDA-A0F2-49FA40D12BD3}"/>
              </a:ext>
            </a:extLst>
          </p:cNvPr>
          <p:cNvSpPr txBox="1"/>
          <p:nvPr/>
        </p:nvSpPr>
        <p:spPr>
          <a:xfrm>
            <a:off x="2025748" y="267286"/>
            <a:ext cx="81170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</a:t>
            </a:r>
            <a:r>
              <a:rPr lang="ru-RU" sz="200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sz="20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sz="2000" b="1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активная деятельность</a:t>
            </a:r>
            <a:r>
              <a:rPr lang="ru-RU" sz="20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песни, игры, которые должны быть короткими, бодрыми </a:t>
            </a:r>
            <a:r>
              <a:rPr lang="ru-RU" sz="2000" b="0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веселыми</a:t>
            </a:r>
            <a:r>
              <a:rPr lang="ru-RU" sz="2000" b="0" i="0" dirty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Обычно эта деятельность связана с темой, которая изучается на занятиях в этот день.</a:t>
            </a:r>
          </a:p>
        </p:txBody>
      </p:sp>
    </p:spTree>
    <p:extLst>
      <p:ext uri="{BB962C8B-B14F-4D97-AF65-F5344CB8AC3E}">
        <p14:creationId xmlns:p14="http://schemas.microsoft.com/office/powerpoint/2010/main" val="57480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21" y="1541616"/>
            <a:ext cx="386095" cy="42345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9E864F7-E248-4302-B2D9-42145723A0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4437" y="3179994"/>
            <a:ext cx="2530399" cy="2965245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1FF0237-7706-45FF-9CD5-1CF6030734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4451" y="3179994"/>
            <a:ext cx="2469063" cy="330041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8E579BC-3512-4278-80D6-70A9E02480AA}"/>
              </a:ext>
            </a:extLst>
          </p:cNvPr>
          <p:cNvSpPr txBox="1"/>
          <p:nvPr/>
        </p:nvSpPr>
        <p:spPr>
          <a:xfrm>
            <a:off x="773724" y="682151"/>
            <a:ext cx="991426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Ежедневные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новости.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письменного сообщения, вывешиваемого на стенде: иллюстрации картин,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домашних заданий. Ежедневные новости помогают детям развивать языковые навыки.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Ежедневные новости также могут включать набор заданий для выполнения; например, заполнение календаря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событий, прогноза погоды, а также выбор индивидуальной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7583904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6E651B-F8A4-462D-AD53-A4144932669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насекомыми</Template>
  <TotalTime>310</TotalTime>
  <Words>562</Words>
  <Application>Microsoft Office PowerPoint</Application>
  <PresentationFormat>Произвольный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</vt:lpstr>
      <vt:lpstr>МБДОУ центр развития ребёнка - детский сад № 2 «Ромашка» г. Данков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Центр развития ребёнка  Детский сад № 2 «Ромашка» г. Данков</dc:title>
  <dc:creator>Vladimir</dc:creator>
  <cp:lastModifiedBy>Садик</cp:lastModifiedBy>
  <cp:revision>20</cp:revision>
  <dcterms:created xsi:type="dcterms:W3CDTF">2023-09-23T16:40:30Z</dcterms:created>
  <dcterms:modified xsi:type="dcterms:W3CDTF">2023-10-16T05:34:45Z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ontentTypeId" pid="2">
    <vt:lpwstr>0x01010019AC5EAA778EFE4AB81F53BA0C48C9BB</vt:lpwstr>
  </property>
  <property fmtid="{D5CDD505-2E9C-101B-9397-08002B2CF9AE}" name="NXPowerLiteLastOptimized" pid="3">
    <vt:lpwstr>631143</vt:lpwstr>
  </property>
  <property fmtid="{D5CDD505-2E9C-101B-9397-08002B2CF9AE}" name="NXPowerLiteSettings" pid="4">
    <vt:lpwstr>F7000400038000</vt:lpwstr>
  </property>
  <property fmtid="{D5CDD505-2E9C-101B-9397-08002B2CF9AE}" name="NXPowerLiteVersion" pid="5">
    <vt:lpwstr>S10.0.0</vt:lpwstr>
  </property>
</Properties>
</file>