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1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22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6" r:id="rId4"/>
    <p:sldId id="260" r:id="rId5"/>
    <p:sldId id="283" r:id="rId6"/>
    <p:sldId id="293" r:id="rId7"/>
    <p:sldId id="271" r:id="rId8"/>
    <p:sldId id="288" r:id="rId9"/>
    <p:sldId id="290" r:id="rId10"/>
    <p:sldId id="275" r:id="rId11"/>
    <p:sldId id="285" r:id="rId12"/>
    <p:sldId id="289" r:id="rId13"/>
    <p:sldId id="292" r:id="rId14"/>
    <p:sldId id="286" r:id="rId15"/>
    <p:sldId id="287" r:id="rId16"/>
    <p:sldId id="262" r:id="rId17"/>
    <p:sldId id="261" r:id="rId18"/>
    <p:sldId id="266" r:id="rId19"/>
    <p:sldId id="268" r:id="rId20"/>
    <p:sldId id="270" r:id="rId21"/>
    <p:sldId id="273" r:id="rId22"/>
    <p:sldId id="281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96" y="-1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D1C0A-77C8-4683-8213-9B1252486194}" type="datetimeFigureOut">
              <a:rPr lang="ru-RU" smtClean="0"/>
              <a:pPr/>
              <a:t>04.10.2023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79DAD-052E-4A76-B6CF-A75E82EB8A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17184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D1C0A-77C8-4683-8213-9B1252486194}" type="datetimeFigureOut">
              <a:rPr lang="ru-RU" smtClean="0"/>
              <a:pPr/>
              <a:t>04.10.2023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79DAD-052E-4A76-B6CF-A75E82EB8A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685287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D1C0A-77C8-4683-8213-9B1252486194}" type="datetimeFigureOut">
              <a:rPr lang="ru-RU" smtClean="0"/>
              <a:pPr/>
              <a:t>04.10.2023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79DAD-052E-4A76-B6CF-A75E82EB8A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3099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D1C0A-77C8-4683-8213-9B1252486194}" type="datetimeFigureOut">
              <a:rPr lang="ru-RU" smtClean="0"/>
              <a:pPr/>
              <a:t>04.10.2023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79DAD-052E-4A76-B6CF-A75E82EB8A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014707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D1C0A-77C8-4683-8213-9B1252486194}" type="datetimeFigureOut">
              <a:rPr lang="ru-RU" smtClean="0"/>
              <a:pPr/>
              <a:t>04.10.2023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79DAD-052E-4A76-B6CF-A75E82EB8A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092973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D1C0A-77C8-4683-8213-9B1252486194}" type="datetimeFigureOut">
              <a:rPr lang="ru-RU" smtClean="0"/>
              <a:pPr/>
              <a:t>04.10.2023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79DAD-052E-4A76-B6CF-A75E82EB8A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405367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D1C0A-77C8-4683-8213-9B1252486194}" type="datetimeFigureOut">
              <a:rPr lang="ru-RU" smtClean="0"/>
              <a:pPr/>
              <a:t>04.10.2023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79DAD-052E-4A76-B6CF-A75E82EB8A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146816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D1C0A-77C8-4683-8213-9B1252486194}" type="datetimeFigureOut">
              <a:rPr lang="ru-RU" smtClean="0"/>
              <a:pPr/>
              <a:t>04.10.2023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79DAD-052E-4A76-B6CF-A75E82EB8A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89357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D1C0A-77C8-4683-8213-9B1252486194}" type="datetimeFigureOut">
              <a:rPr lang="ru-RU" smtClean="0"/>
              <a:pPr/>
              <a:t>04.10.2023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79DAD-052E-4A76-B6CF-A75E82EB8A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683221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D1C0A-77C8-4683-8213-9B1252486194}" type="datetimeFigureOut">
              <a:rPr lang="ru-RU" smtClean="0"/>
              <a:pPr/>
              <a:t>04.10.2023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79DAD-052E-4A76-B6CF-A75E82EB8A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656512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D1C0A-77C8-4683-8213-9B1252486194}" type="datetimeFigureOut">
              <a:rPr lang="ru-RU" smtClean="0"/>
              <a:pPr/>
              <a:t>04.10.2023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79DAD-052E-4A76-B6CF-A75E82EB8A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81136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ED1C0A-77C8-4683-8213-9B1252486194}" type="datetimeFigureOut">
              <a:rPr lang="ru-RU" smtClean="0"/>
              <a:pPr/>
              <a:t>04.10.2023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B79DAD-052E-4A76-B6CF-A75E82EB8A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03032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 ?><Relationships xmlns="http://schemas.openxmlformats.org/package/2006/relationships"><Relationship Id="rId3" Target="../media/image3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oshiba\Desktop\s12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090663"/>
          </a:xfrm>
        </p:spPr>
        <p:txBody>
          <a:bodyPr>
            <a:noAutofit/>
          </a:bodyPr>
          <a:lstStyle/>
          <a:p>
            <a:r>
              <a:rPr lang="ru-RU" sz="6000" dirty="0" smtClean="0"/>
              <a:t>Технология «Говорящие стенды»</a:t>
            </a:r>
            <a:br>
              <a:rPr lang="ru-RU" sz="6000" dirty="0" smtClean="0"/>
            </a:b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085184"/>
            <a:ext cx="6728792" cy="1008112"/>
          </a:xfrm>
        </p:spPr>
        <p:txBody>
          <a:bodyPr>
            <a:normAutofit fontScale="77500" lnSpcReduction="20000"/>
          </a:bodyPr>
          <a:lstStyle/>
          <a:p>
            <a:pPr algn="r"/>
            <a:r>
              <a:rPr lang="ru-RU" sz="2400" dirty="0" smtClean="0">
                <a:solidFill>
                  <a:schemeClr val="tx1"/>
                </a:solidFill>
              </a:rPr>
              <a:t>воспитатель:</a:t>
            </a:r>
          </a:p>
          <a:p>
            <a:pPr algn="r"/>
            <a:r>
              <a:rPr lang="ru-RU" sz="2400" dirty="0" smtClean="0">
                <a:solidFill>
                  <a:schemeClr val="tx1"/>
                </a:solidFill>
              </a:rPr>
              <a:t>Завалишина Ю.И.  </a:t>
            </a:r>
          </a:p>
          <a:p>
            <a:pPr algn="r"/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01288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oshiba\Desktop\s12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Стенд «</a:t>
            </a:r>
            <a:r>
              <a:rPr lang="ru-RU" dirty="0" smtClean="0"/>
              <a:t>Родной край»</a:t>
            </a:r>
            <a:endParaRPr lang="ru-RU" dirty="0"/>
          </a:p>
        </p:txBody>
      </p:sp>
      <p:pic>
        <p:nvPicPr>
          <p:cNvPr id="3074" name="Picture 2" descr="C:\Users\Пк\Desktop\IMG_788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688200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oshiba\Desktop\s12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Игры и задания стенда</a:t>
            </a:r>
            <a:endParaRPr lang="ru-RU" dirty="0"/>
          </a:p>
        </p:txBody>
      </p:sp>
      <p:pic>
        <p:nvPicPr>
          <p:cNvPr id="4098" name="Picture 2" descr="C:\Users\Пк\Desktop\IMG_7887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9" y="1482643"/>
            <a:ext cx="3884074" cy="3170494"/>
          </a:xfrm>
          <a:prstGeom prst="rect">
            <a:avLst/>
          </a:prstGeom>
          <a:noFill/>
        </p:spPr>
      </p:pic>
      <p:pic>
        <p:nvPicPr>
          <p:cNvPr id="4099" name="Picture 3" descr="C:\Users\Пк\Desktop\IMG_788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2708920"/>
            <a:ext cx="4320480" cy="32403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267765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oshiba\Desktop\s12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Бизиборд</a:t>
            </a:r>
            <a:endParaRPr lang="ru-RU" dirty="0"/>
          </a:p>
        </p:txBody>
      </p:sp>
      <p:pic>
        <p:nvPicPr>
          <p:cNvPr id="3" name="Picture 2" descr="C:\Users\Пк\Desktop\IMG_158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04565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Toshiba\Desktop\s1200.jpg" id="1026" name="Picture 2"/>
          <p:cNvPicPr>
            <a:picLocks noChangeArrowheads="1" noChangeAspect="1"/>
          </p:cNvPicPr>
          <p:nvPr/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908721"/>
            <a:ext cx="7772400" cy="1296143"/>
          </a:xfrm>
        </p:spPr>
        <p:txBody>
          <a:bodyPr>
            <a:normAutofit/>
          </a:bodyPr>
          <a:lstStyle/>
          <a:p>
            <a:r>
              <a:rPr dirty="0" err="1" lang="ru-RU" smtClean="0" sz="6000"/>
              <a:t>Бизиборд</a:t>
            </a:r>
            <a:endParaRPr dirty="0" lang="ru-RU" sz="6000"/>
          </a:p>
        </p:txBody>
      </p:sp>
      <p:sp>
        <p:nvSpPr>
          <p:cNvPr id="10" name="Подзаголовок 9"/>
          <p:cNvSpPr>
            <a:spLocks noGrp="1"/>
          </p:cNvSpPr>
          <p:nvPr>
            <p:ph idx="1" type="subTitle"/>
          </p:nvPr>
        </p:nvSpPr>
        <p:spPr>
          <a:xfrm>
            <a:off x="4427984" y="2276872"/>
            <a:ext cx="3344416" cy="3361928"/>
          </a:xfrm>
        </p:spPr>
        <p:txBody>
          <a:bodyPr/>
          <a:lstStyle/>
          <a:p>
            <a:endParaRPr dirty="0" lang="ru-RU"/>
          </a:p>
        </p:txBody>
      </p:sp>
      <p:pic>
        <p:nvPicPr>
          <p:cNvPr descr="C:\Users\Пк\Desktop\IMG_1583.JPG" id="2051" name="Picture 3"/>
          <p:cNvPicPr>
            <a:picLocks noChangeArrowheads="1" noChangeAspect="1"/>
          </p:cNvPicPr>
          <p:nvPr/>
        </p:nvPicPr>
        <p:blipFill>
          <a:blip cstate="print" r:embed="rId3"/>
          <a:srcRect b="153" l="128" r="107" t="140"/>
          <a:stretch>
            <a:fillRect/>
          </a:stretch>
        </p:blipFill>
        <p:spPr bwMode="auto">
          <a:xfrm>
            <a:off x="1187624" y="3212976"/>
            <a:ext cx="2736304" cy="2664296"/>
          </a:xfrm>
          <a:prstGeom prst="rect">
            <a:avLst/>
          </a:prstGeom>
          <a:noFill/>
        </p:spPr>
      </p:pic>
      <p:pic>
        <p:nvPicPr>
          <p:cNvPr descr="C:\Users\Пк\Desktop\IMG_1583 - копия (3).JPG" id="2052" name="Picture 4"/>
          <p:cNvPicPr>
            <a:picLocks noChangeArrowheads="1" noChangeAspect="1"/>
          </p:cNvPicPr>
          <p:nvPr/>
        </p:nvPicPr>
        <p:blipFill>
          <a:blip cstate="print" r:embed="rId4"/>
          <a:srcRect r="13189" t="36500"/>
          <a:stretch>
            <a:fillRect/>
          </a:stretch>
        </p:blipFill>
        <p:spPr bwMode="auto">
          <a:xfrm>
            <a:off x="-32584128" y="9549680"/>
            <a:ext cx="33339704" cy="18290432"/>
          </a:xfrm>
          <a:prstGeom prst="rect">
            <a:avLst/>
          </a:prstGeom>
          <a:noFill/>
        </p:spPr>
      </p:pic>
      <p:pic>
        <p:nvPicPr>
          <p:cNvPr descr="C:\Users\Пк\Desktop\IMG_1583 - копия.JPG" id="2053" name="Picture 5"/>
          <p:cNvPicPr>
            <a:picLocks noChangeArrowheads="1" noChangeAspect="1"/>
          </p:cNvPicPr>
          <p:nvPr/>
        </p:nvPicPr>
        <p:blipFill>
          <a:blip cstate="print" r:embed="rId4"/>
          <a:srcRect/>
          <a:stretch>
            <a:fillRect/>
          </a:stretch>
        </p:blipFill>
        <p:spPr bwMode="auto">
          <a:xfrm>
            <a:off x="-14630400" y="-10972800"/>
            <a:ext cx="38404800" cy="28803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381728960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ntr" presetID="3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1000" fill="hold" id="7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8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9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1000" id="1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grpId="0" spid="9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oshiba\Desktop\s12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Покупные стенды</a:t>
            </a:r>
            <a:endParaRPr lang="ru-RU" dirty="0"/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175322" y="1600200"/>
            <a:ext cx="6793355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645173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oshiba\Desktop\s12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 заказ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187624" y="1600200"/>
            <a:ext cx="6401685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810847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oshiba\Desktop\s12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Магнитная доска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79512" y="1484784"/>
            <a:ext cx="4182616" cy="316835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572000" y="3068960"/>
            <a:ext cx="4392488" cy="316835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4106892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oshiba\Desktop\s12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Магнитная доска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1340768"/>
            <a:ext cx="4388296" cy="309634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724191" y="3284984"/>
            <a:ext cx="4388296" cy="304730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503405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Toshiba\Desktop\s1200.jpg" id="1026" name="Picture 2"/>
          <p:cNvPicPr>
            <a:picLocks noChangeArrowheads="1" noChangeAspect="1"/>
          </p:cNvPicPr>
          <p:nvPr/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 err="1" lang="ru-RU" smtClean="0"/>
              <a:t>Бизиборд</a:t>
            </a:r>
            <a:endParaRPr dirty="0" lang="ru-RU"/>
          </a:p>
        </p:txBody>
      </p:sp>
      <p:pic>
        <p:nvPicPr>
          <p:cNvPr descr="C:\Users\Пк\Desktop\IMG_1583 - копия.JPG" id="3074" name="Picture 2"/>
          <p:cNvPicPr>
            <a:picLocks noChangeArrowheads="1" noChangeAspect="1" noGrp="1"/>
          </p:cNvPicPr>
          <p:nvPr>
            <p:ph idx="1" sz="half"/>
          </p:nvPr>
        </p:nvPicPr>
        <p:blipFill>
          <a:blip cstate="print" r:embed="rId3"/>
          <a:srcRect b="36" l="28" t="31"/>
          <a:stretch>
            <a:fillRect/>
          </a:stretch>
        </p:blipFill>
        <p:spPr bwMode="auto">
          <a:xfrm>
            <a:off x="1043608" y="1112169"/>
            <a:ext cx="3960440" cy="4909119"/>
          </a:xfrm>
          <a:prstGeom prst="rect">
            <a:avLst/>
          </a:prstGeom>
          <a:noFill/>
        </p:spPr>
      </p:pic>
      <p:pic>
        <p:nvPicPr>
          <p:cNvPr descr="C:\Users\Пк\Desktop\IMG_1583 - копия.JPG" id="3075" name="Picture 3"/>
          <p:cNvPicPr>
            <a:picLocks noChangeArrowheads="1" noChangeAspect="1" noGrp="1"/>
          </p:cNvPicPr>
          <p:nvPr>
            <p:ph idx="2" sz="half"/>
          </p:nvPr>
        </p:nvPicPr>
        <p:blipFill>
          <a:blip cstate="print" r:embed="rId4"/>
          <a:srcRect b="50" r="47" t="37"/>
          <a:stretch>
            <a:fillRect/>
          </a:stretch>
        </p:blipFill>
        <p:spPr bwMode="auto">
          <a:xfrm>
            <a:off x="5220072" y="2276872"/>
            <a:ext cx="3123665" cy="41764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583784883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oshiba\Desktop\s12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Сенсорное </a:t>
            </a:r>
            <a:r>
              <a:rPr lang="ru-RU" dirty="0" smtClean="0"/>
              <a:t>панно</a:t>
            </a:r>
            <a:endParaRPr lang="ru-RU" dirty="0"/>
          </a:p>
        </p:txBody>
      </p:sp>
      <p:pic>
        <p:nvPicPr>
          <p:cNvPr id="6146" name="Picture 2" descr="C:\Users\Пк\Desktop\IMG_078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412776"/>
            <a:ext cx="8147248" cy="50405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97985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oshiba\Desktop\s12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276872"/>
            <a:ext cx="6400800" cy="3744416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ru-RU" sz="2800" dirty="0">
                <a:solidFill>
                  <a:srgbClr val="000000"/>
                </a:solidFill>
              </a:rPr>
              <a:t>Один из классиков отечественной педагогики утверждал, что «воспитывает все»: и люди, и книги, и понятия. В дошкольных образовательных учреждениях могут воспитывать стены.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1949319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Toshiba\Desktop\s1200.jpg" id="1026" name="Picture 2"/>
          <p:cNvPicPr>
            <a:picLocks noChangeArrowheads="1" noChangeAspect="1"/>
          </p:cNvPicPr>
          <p:nvPr/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 lang="ru-RU" smtClean="0"/>
              <a:t>Игры по </a:t>
            </a:r>
            <a:r>
              <a:rPr dirty="0" err="1" lang="ru-RU" smtClean="0"/>
              <a:t>сенсорике</a:t>
            </a:r>
            <a:endParaRPr dirty="0" lang="ru-RU"/>
          </a:p>
        </p:txBody>
      </p:sp>
      <p:pic>
        <p:nvPicPr>
          <p:cNvPr descr="C:\Users\Пк\Desktop\IMG_0785.JPG" id="7170" name="Picture 2"/>
          <p:cNvPicPr>
            <a:picLocks noChangeArrowheads="1" noChangeAspect="1" noGrp="1"/>
          </p:cNvPicPr>
          <p:nvPr>
            <p:ph idx="1" sz="half"/>
          </p:nvPr>
        </p:nvPicPr>
        <p:blipFill>
          <a:blip cstate="print" r:embed="rId3"/>
          <a:srcRect l="7" r="29" t="61"/>
          <a:stretch>
            <a:fillRect/>
          </a:stretch>
        </p:blipFill>
        <p:spPr bwMode="auto">
          <a:xfrm>
            <a:off x="539552" y="1772816"/>
            <a:ext cx="7272808" cy="46182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126399996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oshiba\Desktop\s12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436096" y="274638"/>
            <a:ext cx="3456384" cy="1143000"/>
          </a:xfrm>
        </p:spPr>
        <p:txBody>
          <a:bodyPr/>
          <a:lstStyle/>
          <a:p>
            <a:r>
              <a:rPr lang="ru-RU" dirty="0" smtClean="0"/>
              <a:t>ширмы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33400" y="188640"/>
            <a:ext cx="5262736" cy="367541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779912" y="2996952"/>
            <a:ext cx="5046712" cy="36724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2862554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oshiba\Desktop\s12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306687"/>
          </a:xfrm>
        </p:spPr>
        <p:txBody>
          <a:bodyPr/>
          <a:lstStyle/>
          <a:p>
            <a:r>
              <a:rPr lang="ru-RU" dirty="0" smtClean="0"/>
              <a:t>Спасибо за внимание и творческих успехов!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94772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oshiba\Desktop\s12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548681"/>
            <a:ext cx="6768752" cy="1224135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Цель и задачи технологии</a:t>
            </a:r>
            <a:br>
              <a:rPr lang="ru-RU" sz="2400" b="1" dirty="0" smtClean="0"/>
            </a:br>
            <a:r>
              <a:rPr lang="ru-RU" sz="2400" b="1" dirty="0" smtClean="0"/>
              <a:t> «Говорящая стена»</a:t>
            </a:r>
            <a:br>
              <a:rPr lang="ru-RU" sz="2400" b="1" dirty="0" smtClean="0"/>
            </a:br>
            <a:endParaRPr lang="ru-RU" sz="2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1700808"/>
            <a:ext cx="7272808" cy="4464496"/>
          </a:xfrm>
        </p:spPr>
        <p:txBody>
          <a:bodyPr>
            <a:noAutofit/>
          </a:bodyPr>
          <a:lstStyle/>
          <a:p>
            <a:pPr indent="450850" algn="just">
              <a:lnSpc>
                <a:spcPct val="120000"/>
              </a:lnSpc>
            </a:pPr>
            <a:r>
              <a:rPr lang="ru-RU" sz="2000" b="1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000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Создание условий для полноценного развития дошкольников по всем образовательным областям ФГОС в соответствии с конкретными особенностями и требованиями образовательной программы детского сада.</a:t>
            </a:r>
            <a:endParaRPr lang="ru-RU" sz="2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0850" algn="just">
              <a:lnSpc>
                <a:spcPct val="120000"/>
              </a:lnSpc>
            </a:pPr>
            <a:r>
              <a:rPr lang="ru-RU" sz="2000" b="1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2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0850" algn="just">
              <a:lnSpc>
                <a:spcPct val="120000"/>
              </a:lnSpc>
              <a:buFont typeface="Arial"/>
              <a:buChar char="•"/>
            </a:pPr>
            <a:r>
              <a:rPr lang="ru-RU" sz="2000" b="0" i="0" u="none" strike="noStrike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Создать атмосферу эмоционального комфорта.</a:t>
            </a:r>
            <a:endParaRPr lang="ru-RU" sz="2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0850" algn="just">
              <a:lnSpc>
                <a:spcPct val="120000"/>
              </a:lnSpc>
              <a:buFont typeface="Arial"/>
              <a:buChar char="•"/>
            </a:pPr>
            <a:r>
              <a:rPr lang="ru-RU" sz="2000" b="0" i="0" u="none" strike="noStrike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Создать условия для творческого самовыражения.</a:t>
            </a:r>
            <a:endParaRPr lang="ru-RU" sz="2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0850" algn="just">
              <a:lnSpc>
                <a:spcPct val="120000"/>
              </a:lnSpc>
              <a:buFont typeface="Arial"/>
              <a:buChar char="•"/>
            </a:pPr>
            <a:r>
              <a:rPr lang="ru-RU" sz="2000" b="0" i="0" u="none" strike="noStrike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Создать условия для проявления познавательной активности детей.</a:t>
            </a:r>
            <a:endParaRPr lang="ru-RU" sz="2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0850" algn="just">
              <a:lnSpc>
                <a:spcPct val="120000"/>
              </a:lnSpc>
              <a:buFont typeface="Arial"/>
              <a:buChar char="•"/>
            </a:pPr>
            <a:r>
              <a:rPr lang="ru-RU" sz="2000" b="0" i="0" u="none" strike="noStrike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Создать благоприятные условия для восприятия и созерцания, обращать внимание детей на красоту природы, живописи, предметов декоративно-прикладного искусства, книжных иллюстраций.</a:t>
            </a:r>
            <a:endParaRPr lang="ru-RU" sz="2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xmlns="" val="3135592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oshiba\Desktop\s12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-99392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268760"/>
            <a:ext cx="8316416" cy="1470025"/>
          </a:xfrm>
        </p:spPr>
        <p:txBody>
          <a:bodyPr>
            <a:noAutofit/>
          </a:bodyPr>
          <a:lstStyle/>
          <a:p>
            <a:r>
              <a:rPr lang="ru-RU" sz="3200" dirty="0" smtClean="0"/>
              <a:t>«Говорящие стены» – способ организовать самостоятельную деятельность детей.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636912"/>
            <a:ext cx="6400800" cy="3001888"/>
          </a:xfrm>
        </p:spPr>
        <p:txBody>
          <a:bodyPr>
            <a:normAutofit/>
          </a:bodyPr>
          <a:lstStyle/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2400" dirty="0" smtClean="0">
                <a:solidFill>
                  <a:schemeClr val="tx1"/>
                </a:solidFill>
              </a:rPr>
              <a:t>Развивающие интерактивные игры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2400" dirty="0" smtClean="0">
                <a:solidFill>
                  <a:schemeClr val="tx1"/>
                </a:solidFill>
              </a:rPr>
              <a:t>Магнитная доска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2400" dirty="0" err="1" smtClean="0">
                <a:solidFill>
                  <a:schemeClr val="tx1"/>
                </a:solidFill>
              </a:rPr>
              <a:t>Бизиборд</a:t>
            </a:r>
            <a:endParaRPr lang="ru-RU" sz="2400" dirty="0" smtClean="0">
              <a:solidFill>
                <a:schemeClr val="tx1"/>
              </a:solidFill>
            </a:endParaRP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2400" dirty="0" smtClean="0">
                <a:solidFill>
                  <a:schemeClr val="tx1"/>
                </a:solidFill>
              </a:rPr>
              <a:t>Сенсорное </a:t>
            </a:r>
            <a:r>
              <a:rPr lang="ru-RU" sz="2400" dirty="0" smtClean="0">
                <a:solidFill>
                  <a:schemeClr val="tx1"/>
                </a:solidFill>
              </a:rPr>
              <a:t>панно</a:t>
            </a:r>
            <a:endParaRPr lang="ru-RU" sz="2400" dirty="0" smtClean="0">
              <a:solidFill>
                <a:schemeClr val="tx1"/>
              </a:solidFill>
            </a:endParaRP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2400" dirty="0" smtClean="0">
                <a:solidFill>
                  <a:schemeClr val="tx1"/>
                </a:solidFill>
              </a:rPr>
              <a:t>Ширмы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2431790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oshiba\Desktop\s12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Игра на стенде </a:t>
            </a:r>
            <a:br>
              <a:rPr lang="ru-RU" dirty="0" smtClean="0"/>
            </a:br>
            <a:r>
              <a:rPr lang="ru-RU" dirty="0" smtClean="0"/>
              <a:t>«</a:t>
            </a:r>
            <a:r>
              <a:rPr lang="ru-RU" dirty="0" smtClean="0"/>
              <a:t>Огонь друг – огонь враг»</a:t>
            </a:r>
            <a:endParaRPr lang="ru-RU" dirty="0"/>
          </a:p>
        </p:txBody>
      </p:sp>
      <p:pic>
        <p:nvPicPr>
          <p:cNvPr id="2" name="Picture 2" descr="C:\Users\Пк\Desktop\IMG_485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366292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Toshiba\Desktop\s1200.jpg" id="1026" name="Picture 2"/>
          <p:cNvPicPr>
            <a:picLocks noChangeArrowheads="1" noChangeAspect="1"/>
          </p:cNvPicPr>
          <p:nvPr/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 lang="ru-RU" smtClean="0"/>
              <a:t>Стенд  «Играем в сказку»</a:t>
            </a:r>
            <a:endParaRPr dirty="0" lang="ru-RU"/>
          </a:p>
        </p:txBody>
      </p:sp>
      <p:pic>
        <p:nvPicPr>
          <p:cNvPr descr="C:\Users\Пк\Desktop\IMG_4428.PNG" id="9218" name="Picture 2"/>
          <p:cNvPicPr>
            <a:picLocks noChangeArrowheads="1" noChangeAspect="1" noGrp="1"/>
          </p:cNvPicPr>
          <p:nvPr>
            <p:ph idx="1"/>
          </p:nvPr>
        </p:nvPicPr>
        <p:blipFill>
          <a:blip cstate="print" r:embed="rId3"/>
          <a:srcRect b="135" t="129"/>
          <a:stretch>
            <a:fillRect/>
          </a:stretch>
        </p:blipFill>
        <p:spPr bwMode="auto">
          <a:xfrm>
            <a:off x="1331640" y="1604614"/>
            <a:ext cx="6768752" cy="427265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366292825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oshiba\Desktop\s12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004048" y="2708920"/>
            <a:ext cx="3682752" cy="3456384"/>
          </a:xfrm>
        </p:spPr>
        <p:txBody>
          <a:bodyPr/>
          <a:lstStyle/>
          <a:p>
            <a:r>
              <a:rPr lang="ru-RU" dirty="0" smtClean="0"/>
              <a:t>с</a:t>
            </a:r>
            <a:r>
              <a:rPr lang="ru-RU" dirty="0" smtClean="0"/>
              <a:t>тенд закрепление</a:t>
            </a:r>
            <a:r>
              <a:rPr lang="ru-RU" dirty="0" smtClean="0"/>
              <a:t>  состава числа</a:t>
            </a:r>
            <a:endParaRPr lang="ru-RU" dirty="0"/>
          </a:p>
        </p:txBody>
      </p:sp>
      <p:pic>
        <p:nvPicPr>
          <p:cNvPr id="2" name="Picture 2" descr="C:\Users\Пк\Desktop\IMG_789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-754327" y="1230999"/>
            <a:ext cx="6034617" cy="45259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44271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oshiba\Desktop\s12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Стенд природы</a:t>
            </a:r>
            <a:endParaRPr lang="ru-RU" dirty="0"/>
          </a:p>
        </p:txBody>
      </p:sp>
      <p:pic>
        <p:nvPicPr>
          <p:cNvPr id="2050" name="Picture 2" descr="C:\Users\Пк\Desktop\IMG_789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198250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oshiba\Desktop\s12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Игры и задания стенда природы</a:t>
            </a:r>
            <a:endParaRPr lang="ru-RU" dirty="0"/>
          </a:p>
        </p:txBody>
      </p:sp>
      <p:pic>
        <p:nvPicPr>
          <p:cNvPr id="5122" name="Picture 2" descr="C:\Users\Пк\Desktop\IMG_789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198250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626</TotalTime>
  <Words>115</Words>
  <Application>Microsoft Office PowerPoint</Application>
  <PresentationFormat>Экран (4:3)</PresentationFormat>
  <Paragraphs>36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Технология «Говорящие стенды» </vt:lpstr>
      <vt:lpstr>Слайд 2</vt:lpstr>
      <vt:lpstr> Цель и задачи технологии  «Говорящая стена» </vt:lpstr>
      <vt:lpstr>«Говорящие стены» – способ организовать самостоятельную деятельность детей.</vt:lpstr>
      <vt:lpstr>Игра на стенде  «Огонь друг – огонь враг»</vt:lpstr>
      <vt:lpstr>Стенд  «Играем в сказку»</vt:lpstr>
      <vt:lpstr>стенд закрепление  состава числа</vt:lpstr>
      <vt:lpstr>Стенд природы</vt:lpstr>
      <vt:lpstr>Игры и задания стенда природы</vt:lpstr>
      <vt:lpstr>Стенд «Родной край»</vt:lpstr>
      <vt:lpstr>Игры и задания стенда</vt:lpstr>
      <vt:lpstr>Бизиборд</vt:lpstr>
      <vt:lpstr>Бизиборд</vt:lpstr>
      <vt:lpstr>Покупные стенды</vt:lpstr>
      <vt:lpstr>На заказ</vt:lpstr>
      <vt:lpstr>Магнитная доска</vt:lpstr>
      <vt:lpstr>Магнитная доска</vt:lpstr>
      <vt:lpstr>Бизиборд</vt:lpstr>
      <vt:lpstr>Сенсорное панно</vt:lpstr>
      <vt:lpstr>Игры по сенсорике</vt:lpstr>
      <vt:lpstr>ширмы</vt:lpstr>
      <vt:lpstr>Спасибо за внимание и творческих успехов!</vt:lpstr>
    </vt:vector>
  </TitlesOfParts>
  <Company>StartSoft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Toshiba</dc:creator>
  <cp:lastModifiedBy>Пк</cp:lastModifiedBy>
  <cp:revision>43</cp:revision>
  <dcterms:created xsi:type="dcterms:W3CDTF">2018-11-18T06:45:28Z</dcterms:created>
  <dcterms:modified xsi:type="dcterms:W3CDTF">2023-10-04T18:16:40Z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2335511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S10.0.0</vt:lpwstr>
  </property>
</Properties>
</file>