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sldIdLst>
    <p:sldId id="267" r:id="rId2"/>
    <p:sldId id="279" r:id="rId3"/>
    <p:sldId id="265" r:id="rId4"/>
    <p:sldId id="268" r:id="rId5"/>
    <p:sldId id="27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9" d="100"/>
          <a:sy n="69" d="100"/>
        </p:scale>
        <p:origin x="6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02.10.2023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06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1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845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057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10/2/2023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018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3386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926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0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4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5686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06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10/2/2023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65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8424936" cy="1827634"/>
          </a:xfrm>
        </p:spPr>
        <p:txBody>
          <a:bodyPr anchor="ctr">
            <a:normAutofit fontScale="90000"/>
          </a:bodyPr>
          <a:lstStyle/>
          <a:p>
            <a:r>
              <a:rPr lang="ru-RU" sz="4000" b="1" i="1" dirty="0" smtClean="0">
                <a:solidFill>
                  <a:srgbClr val="005828"/>
                </a:solidFill>
              </a:rPr>
              <a:t>Что такое образовательный терренкур </a:t>
            </a:r>
            <a:br>
              <a:rPr lang="ru-RU" sz="4000" b="1" i="1" dirty="0" smtClean="0">
                <a:solidFill>
                  <a:srgbClr val="005828"/>
                </a:solidFill>
              </a:rPr>
            </a:br>
            <a:r>
              <a:rPr lang="ru-RU" sz="4000" b="1" i="1" dirty="0" smtClean="0">
                <a:solidFill>
                  <a:srgbClr val="005828"/>
                </a:solidFill>
              </a:rPr>
              <a:t>и как он применим в детском саду?</a:t>
            </a:r>
            <a:r>
              <a:rPr lang="ru-RU" sz="4800" dirty="0" smtClean="0">
                <a:solidFill>
                  <a:srgbClr val="005828"/>
                </a:solidFill>
              </a:rPr>
              <a:t/>
            </a:r>
            <a:br>
              <a:rPr lang="ru-RU" sz="4800" dirty="0" smtClean="0">
                <a:solidFill>
                  <a:srgbClr val="005828"/>
                </a:solidFill>
              </a:rPr>
            </a:b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8" y="419781"/>
            <a:ext cx="8571719" cy="9205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77988" y="5805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Подготовила</a:t>
            </a:r>
          </a:p>
          <a:p>
            <a:pPr algn="ctr"/>
            <a:r>
              <a:rPr lang="ru-RU" dirty="0" smtClean="0"/>
              <a:t>Воспитатель: Иванова А.С.</a:t>
            </a:r>
          </a:p>
          <a:p>
            <a:pPr algn="ctr"/>
            <a:r>
              <a:rPr lang="ru-RU" dirty="0" smtClean="0"/>
              <a:t>г. Данков, 2023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354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Для достижения успеха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образовательном терренкуре необходимо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605" y="1412776"/>
            <a:ext cx="8270789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Вызвать </a:t>
            </a:r>
            <a:r>
              <a:rPr lang="ru-RU" sz="2000" dirty="0"/>
              <a:t>интерес у детей, обеспечить достаточной мотивацией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(</a:t>
            </a:r>
            <a:r>
              <a:rPr lang="ru-RU" sz="2000" dirty="0"/>
              <a:t>тайна, сюрприз, познавательный мотив, ситуация выбора);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Предложить </a:t>
            </a:r>
            <a:r>
              <a:rPr lang="ru-RU" sz="2000" dirty="0"/>
              <a:t>детям доступный материал (с  соотношением известного и неизвестного</a:t>
            </a:r>
            <a:r>
              <a:rPr lang="ru-RU" sz="2000" dirty="0" smtClean="0"/>
              <a:t>);</a:t>
            </a:r>
            <a:r>
              <a:rPr lang="ru-RU" sz="2000" dirty="0"/>
              <a:t>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Дозировать </a:t>
            </a:r>
            <a:r>
              <a:rPr lang="ru-RU" sz="2000" dirty="0"/>
              <a:t>степень активности взрослого (средний возраст: взрослый- непосредственный участник, старший дошкольный возраст взрослый – советчик, партнёр</a:t>
            </a:r>
            <a:r>
              <a:rPr lang="ru-RU" sz="2000" dirty="0" smtClean="0"/>
              <a:t>);</a:t>
            </a:r>
            <a:r>
              <a:rPr lang="ru-RU" sz="2000" dirty="0"/>
              <a:t>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Создание </a:t>
            </a:r>
            <a:r>
              <a:rPr lang="ru-RU" sz="2000" dirty="0"/>
              <a:t>творческой обстановки;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С </a:t>
            </a:r>
            <a:r>
              <a:rPr lang="ru-RU" sz="2000" dirty="0"/>
              <a:t>вниманием и уважением относится ко всем </a:t>
            </a:r>
            <a:r>
              <a:rPr lang="ru-RU" sz="2000" dirty="0" smtClean="0"/>
              <a:t>мыслям</a:t>
            </a:r>
          </a:p>
          <a:p>
            <a:pPr marL="0" indent="0">
              <a:buNone/>
            </a:pPr>
            <a:r>
              <a:rPr lang="ru-RU" sz="2000" dirty="0" smtClean="0"/>
              <a:t>и </a:t>
            </a:r>
            <a:r>
              <a:rPr lang="ru-RU" sz="2000" dirty="0"/>
              <a:t>гипотезам детей.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6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964488" cy="50405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/>
              <a:t>Перед проведением терренкура</a:t>
            </a:r>
            <a:r>
              <a:rPr lang="ru-RU" sz="1800" dirty="0"/>
              <a:t> детям сообщается цель предстоящей деятельности. </a:t>
            </a:r>
            <a:r>
              <a:rPr lang="ru-RU" sz="1800" dirty="0" smtClean="0"/>
              <a:t>Можно сделать баннер</a:t>
            </a:r>
            <a:r>
              <a:rPr lang="ru-RU" sz="1800" dirty="0"/>
              <a:t>, где обозначены центры познавательно-исследовательской деятельности, зоны отдыха, спортивные сооружения, то к составлению маршрута возможно привлекать  самих дошкольников. С детьми проводится беседа о том, какие «станции» они хотели бы посетить, напоминаются правила поведения на некоторых из них. </a:t>
            </a:r>
            <a:r>
              <a:rPr lang="ru-RU" sz="1800" b="1" u="sng" dirty="0"/>
              <a:t>Некоторые центры могут быть временными (сюрпризными)</a:t>
            </a:r>
            <a:r>
              <a:rPr lang="ru-RU" sz="1800" dirty="0"/>
              <a:t> и устанавливаются дополнительно перед походом,  с учетом цели терренкура, времени года, возраста воспитанников и т. д. </a:t>
            </a:r>
            <a:br>
              <a:rPr lang="ru-RU" sz="1800" dirty="0"/>
            </a:br>
            <a:r>
              <a:rPr lang="ru-RU" sz="1800" b="1" u="sng" dirty="0"/>
              <a:t>Содержание терренкура</a:t>
            </a:r>
            <a:r>
              <a:rPr lang="ru-RU" sz="1800" b="1" dirty="0"/>
              <a:t> может </a:t>
            </a:r>
            <a:r>
              <a:rPr lang="ru-RU" sz="1800" dirty="0"/>
              <a:t>зависеть от выбранной тематики, времени года, </a:t>
            </a:r>
            <a:r>
              <a:rPr lang="ru-RU" sz="1800" dirty="0" smtClean="0"/>
              <a:t>погоды.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96952"/>
            <a:ext cx="280831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85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706090"/>
          </a:xfrm>
        </p:spPr>
        <p:txBody>
          <a:bodyPr>
            <a:normAutofit/>
          </a:bodyPr>
          <a:lstStyle/>
          <a:p>
            <a:r>
              <a:rPr lang="ru-RU" sz="2400" dirty="0"/>
              <a:t>Образовательный терренкур имеет свои </a:t>
            </a:r>
            <a:r>
              <a:rPr lang="ru-RU" sz="2400" b="1" dirty="0" smtClean="0"/>
              <a:t>этапы</a:t>
            </a:r>
            <a:r>
              <a:rPr lang="ru-RU" dirty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117638"/>
              </p:ext>
            </p:extLst>
          </p:nvPr>
        </p:nvGraphicFramePr>
        <p:xfrm>
          <a:off x="539552" y="1340768"/>
          <a:ext cx="8147248" cy="5173452"/>
        </p:xfrm>
        <a:graphic>
          <a:graphicData uri="http://schemas.openxmlformats.org/drawingml/2006/table">
            <a:tbl>
              <a:tblPr firstRow="1" firstCol="1" bandRow="1">
                <a:tableStyleId>{638B1855-1B75-4FBE-930C-398BA8C253C6}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6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3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 этап </a:t>
                      </a:r>
                      <a:endParaRPr lang="ru-RU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Подготовка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этап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Проведение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этап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Подведение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итогов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01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Одевание по сезону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Обращение к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детям,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         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рассказ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 предстоящей деятельности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Подготовка атрибутов и  снаряжения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Сбор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 прохождение      намеченного маршрута от точки до следующей точки маршрута; 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Остановка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, привал, познавательно-исследовательская деятельность детей и 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взрослых;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Комплекс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оздоровительных игр и физических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упражнений;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Самостоятельная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деятельность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детей;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Сбор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 возвращение в группу.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Составление мини-отчёта о маршруте (рисунки, поделки, рассказы и др.)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623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Условно маршрут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терренкура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можно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представить так: 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176964" cy="446681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Маршрут </a:t>
            </a:r>
            <a:r>
              <a:rPr lang="ru-RU" sz="2400" dirty="0" smtClean="0"/>
              <a:t>«____»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Приоритетное </a:t>
            </a:r>
            <a:r>
              <a:rPr lang="ru-RU" sz="2400" dirty="0" smtClean="0"/>
              <a:t>направление: ___________________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Цель </a:t>
            </a:r>
            <a:r>
              <a:rPr lang="ru-RU" sz="2400" dirty="0" smtClean="0"/>
              <a:t>маршрута  </a:t>
            </a:r>
            <a:r>
              <a:rPr lang="ru-RU" sz="2400" dirty="0" smtClean="0"/>
              <a:t> 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Длительность  ________________________________</a:t>
            </a:r>
            <a:endParaRPr lang="ru-RU" sz="2400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2680"/>
              </p:ext>
            </p:extLst>
          </p:nvPr>
        </p:nvGraphicFramePr>
        <p:xfrm>
          <a:off x="632632" y="2927266"/>
          <a:ext cx="8187840" cy="323803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71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5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8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32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77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Название остановки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Содержание деятельности детей и взрослых в центрах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Материалы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Методы и приёмы руководства детской деятельностью……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smtClean="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694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069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 </a:t>
            </a:r>
            <a:r>
              <a:rPr lang="ru-RU" sz="2000" dirty="0" smtClean="0"/>
              <a:t>обеспечивать возможность общения и совместной деятельности детей (в т.ч. детей разного возраста) и взрослых, двигательной активности дошкольников, а также возможности для уединения;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 быть содержательно-насыщенной, трансформируемой, полифункциональной, вариативной, доступной и безопасной.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5828"/>
                </a:solidFill>
              </a:rPr>
              <a:t>Согласно ФГОС ДО </a:t>
            </a:r>
            <a:br>
              <a:rPr lang="ru-RU" sz="2800" b="1" dirty="0" smtClean="0">
                <a:solidFill>
                  <a:srgbClr val="005828"/>
                </a:solidFill>
              </a:rPr>
            </a:br>
            <a:r>
              <a:rPr lang="ru-RU" sz="2800" b="1" dirty="0" smtClean="0">
                <a:solidFill>
                  <a:srgbClr val="005828"/>
                </a:solidFill>
              </a:rPr>
              <a:t>развивающая предметно-пространственная среда должна:</a:t>
            </a:r>
            <a:endParaRPr lang="ru-RU" sz="2800" b="1" dirty="0">
              <a:solidFill>
                <a:srgbClr val="0058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51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57298"/>
            <a:ext cx="8856984" cy="52864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</a:rPr>
              <a:t>Терренкур</a:t>
            </a:r>
          </a:p>
          <a:p>
            <a:pPr marL="0" indent="0">
              <a:buNone/>
            </a:pPr>
            <a:r>
              <a:rPr lang="ru-RU" sz="3600" dirty="0" err="1" smtClean="0"/>
              <a:t>terrain</a:t>
            </a:r>
            <a:r>
              <a:rPr lang="ru-RU" sz="3600" dirty="0"/>
              <a:t> — </a:t>
            </a:r>
            <a:r>
              <a:rPr lang="ru-RU" sz="3600" dirty="0" err="1" smtClean="0"/>
              <a:t>местность,участок</a:t>
            </a:r>
            <a:r>
              <a:rPr lang="ru-RU" sz="3600" dirty="0" smtClean="0"/>
              <a:t>, территория</a:t>
            </a:r>
            <a:r>
              <a:rPr lang="ru-RU" sz="3600" dirty="0"/>
              <a:t>, </a:t>
            </a:r>
            <a:r>
              <a:rPr lang="ru-RU" sz="3600" dirty="0" err="1"/>
              <a:t>kur</a:t>
            </a:r>
            <a:r>
              <a:rPr lang="ru-RU" sz="3600" dirty="0"/>
              <a:t> —    </a:t>
            </a:r>
            <a:r>
              <a:rPr lang="ru-RU" sz="3600" dirty="0" smtClean="0"/>
              <a:t>лечение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7983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8892480" cy="132556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Способ создания единого образовательного пространства развития детей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7633742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Работая в детском саду мы уделяем особое внимание созданию развивающей предметно-пространственной среде, как в групповых помещениях, так и на </a:t>
            </a:r>
            <a:r>
              <a:rPr lang="ru-RU" b="1" dirty="0"/>
              <a:t>территории </a:t>
            </a:r>
            <a:r>
              <a:rPr lang="ru-RU" dirty="0"/>
              <a:t>детского сада. При этом предметно-пространственная среда на участках ДОУ должна быть  направлена не только на обеспечение </a:t>
            </a:r>
            <a:r>
              <a:rPr lang="ru-RU" b="1" u="sng" dirty="0"/>
              <a:t>двигательной активности</a:t>
            </a:r>
            <a:r>
              <a:rPr lang="ru-RU" dirty="0"/>
              <a:t> детей на свежем воздухе, но и на </a:t>
            </a:r>
            <a:r>
              <a:rPr lang="ru-RU" b="1" u="sng" dirty="0"/>
              <a:t>игровую, познавательную, исследовательскую и творческую активность</a:t>
            </a:r>
            <a:r>
              <a:rPr lang="ru-RU" dirty="0"/>
              <a:t> всех обучающихся, а значит, способствовать их познавательному, интеллектуально-творческому и социально-личностному развитию.</a:t>
            </a:r>
            <a:endParaRPr lang="ru-RU" b="1" u="sng" dirty="0" smtClean="0"/>
          </a:p>
          <a:p>
            <a:pPr marL="0" indent="0">
              <a:buNone/>
            </a:pPr>
            <a:r>
              <a:rPr lang="ru-RU" b="1" u="sng" dirty="0" smtClean="0"/>
              <a:t>Образовательный </a:t>
            </a:r>
            <a:r>
              <a:rPr lang="ru-RU" b="1" u="sng" dirty="0"/>
              <a:t>терренкур</a:t>
            </a:r>
            <a:r>
              <a:rPr lang="ru-RU" dirty="0"/>
              <a:t> – это специально организованные  маршруты для детей по территории ДОУ с посещением  зоны игр на асфальте, центров познавательно-исследовательской деятельности, прохождением экологических и оздоровительных троп</a:t>
            </a:r>
          </a:p>
        </p:txBody>
      </p:sp>
    </p:spTree>
    <p:extLst>
      <p:ext uri="{BB962C8B-B14F-4D97-AF65-F5344CB8AC3E}">
        <p14:creationId xmlns:p14="http://schemas.microsoft.com/office/powerpoint/2010/main" val="1883022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Варианты терренкуров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спортивная </a:t>
            </a:r>
            <a:r>
              <a:rPr lang="ru-RU" sz="2800" dirty="0"/>
              <a:t>площадка;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игры </a:t>
            </a:r>
            <a:r>
              <a:rPr lang="ru-RU" sz="2800" dirty="0"/>
              <a:t>на асфальте;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 smtClean="0"/>
              <a:t>специально </a:t>
            </a:r>
            <a:r>
              <a:rPr lang="ru-RU" sz="2800" dirty="0"/>
              <a:t>созданные центры;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 smtClean="0"/>
              <a:t>тропа </a:t>
            </a:r>
            <a:r>
              <a:rPr lang="ru-RU" sz="2800" dirty="0"/>
              <a:t>здоровья, экологическая тропа;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о</a:t>
            </a:r>
            <a:r>
              <a:rPr lang="ru-RU" sz="2800" dirty="0" smtClean="0"/>
              <a:t>бъекты </a:t>
            </a:r>
            <a:r>
              <a:rPr lang="ru-RU" sz="2800" dirty="0"/>
              <a:t>за пределами детского сада.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37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Цель </a:t>
            </a:r>
            <a:r>
              <a:rPr lang="ru-RU" sz="2800" b="1" dirty="0" smtClean="0"/>
              <a:t>образовательного терренкура </a:t>
            </a:r>
            <a:r>
              <a:rPr lang="ru-RU" sz="2800" dirty="0" smtClean="0"/>
              <a:t>–это  </a:t>
            </a:r>
            <a:r>
              <a:rPr lang="ru-RU" sz="2800" dirty="0"/>
              <a:t>оздоровление организма </a:t>
            </a:r>
            <a:r>
              <a:rPr lang="ru-RU" sz="2800" dirty="0" smtClean="0"/>
              <a:t>воспитанников, </a:t>
            </a:r>
            <a:r>
              <a:rPr lang="ru-RU" sz="2800" dirty="0"/>
              <a:t>повышение уровня двигательной </a:t>
            </a:r>
            <a:r>
              <a:rPr lang="ru-RU" sz="2800" dirty="0" smtClean="0"/>
              <a:t>активности и  </a:t>
            </a:r>
            <a:r>
              <a:rPr lang="ru-RU" sz="2800" dirty="0"/>
              <a:t>познавательно-исследовательской деятельности детей и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206890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85698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Задачи образовательного терренкура</a:t>
            </a:r>
            <a:endParaRPr lang="ru-RU" sz="35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упражнение </a:t>
            </a:r>
            <a:r>
              <a:rPr lang="ru-RU" sz="2400" dirty="0"/>
              <a:t>детей в основных движениях;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р</a:t>
            </a:r>
            <a:r>
              <a:rPr lang="ru-RU" sz="2400" dirty="0" smtClean="0"/>
              <a:t>азвитие </a:t>
            </a:r>
            <a:r>
              <a:rPr lang="ru-RU" sz="2400" dirty="0"/>
              <a:t>у них выносливости, ловкости, координации движений, навыков самоорганизации;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развивать </a:t>
            </a:r>
            <a:r>
              <a:rPr lang="ru-RU" sz="2400" dirty="0"/>
              <a:t>наблюдательность, любознательности, познавательную активность;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воспитывать </a:t>
            </a:r>
            <a:r>
              <a:rPr lang="ru-RU" sz="2400" dirty="0"/>
              <a:t>чувства коллективизма, взаимопомощи, эстетическое восприятие природы.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формировать </a:t>
            </a:r>
            <a:r>
              <a:rPr lang="ru-RU" sz="2400" dirty="0"/>
              <a:t>умение делать выводы, устанавливая </a:t>
            </a:r>
            <a:r>
              <a:rPr lang="ru-RU" sz="2400" dirty="0" err="1"/>
              <a:t>причинно</a:t>
            </a:r>
            <a:r>
              <a:rPr lang="ru-RU" sz="2400" dirty="0"/>
              <a:t> – следственные связи между объектами природы;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формировать  </a:t>
            </a:r>
            <a:r>
              <a:rPr lang="ru-RU" sz="2400" dirty="0"/>
              <a:t>эстетическое восприятие дошкольников.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приобщать </a:t>
            </a:r>
            <a:r>
              <a:rPr lang="ru-RU" sz="2400" dirty="0"/>
              <a:t>детей к здоровому образу жизни.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побуждать </a:t>
            </a:r>
            <a:r>
              <a:rPr lang="ru-RU" sz="2400" dirty="0"/>
              <a:t>ребенка к проявлению инициативности и самостоятельности в различных видах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8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Педагогическая значимость терренкура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84784"/>
            <a:ext cx="7787208" cy="425164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дети </a:t>
            </a:r>
            <a:r>
              <a:rPr lang="ru-RU" sz="2400" dirty="0"/>
              <a:t>в  игровой форме получают: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 реалистические знания;</a:t>
            </a:r>
            <a:endParaRPr 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закрепляют </a:t>
            </a:r>
            <a:r>
              <a:rPr lang="ru-RU" sz="2400" dirty="0"/>
              <a:t>определённые навыки и </a:t>
            </a:r>
            <a:r>
              <a:rPr lang="ru-RU" sz="2400" dirty="0" smtClean="0"/>
              <a:t>умения;</a:t>
            </a:r>
            <a:endParaRPr 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проявляют </a:t>
            </a:r>
            <a:r>
              <a:rPr lang="ru-RU" sz="2400" dirty="0"/>
              <a:t>творчество и </a:t>
            </a:r>
            <a:r>
              <a:rPr lang="ru-RU" sz="2400" dirty="0" smtClean="0"/>
              <a:t>фантазию;</a:t>
            </a:r>
            <a:endParaRPr 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удовлетворяют </a:t>
            </a:r>
            <a:r>
              <a:rPr lang="ru-RU" sz="2400" dirty="0"/>
              <a:t>двигательную </a:t>
            </a:r>
            <a:r>
              <a:rPr lang="ru-RU" sz="2400" dirty="0" smtClean="0"/>
              <a:t>активность;</a:t>
            </a:r>
            <a:endParaRPr 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взаимодействуют </a:t>
            </a:r>
            <a:r>
              <a:rPr lang="ru-RU" sz="2400" dirty="0"/>
              <a:t>с окружающим </a:t>
            </a:r>
            <a:r>
              <a:rPr lang="ru-RU" sz="2400" dirty="0" smtClean="0"/>
              <a:t>миром;</a:t>
            </a:r>
            <a:endParaRPr 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развивается </a:t>
            </a:r>
            <a:r>
              <a:rPr lang="ru-RU" sz="2400" dirty="0"/>
              <a:t>крупная и мелкая моторика,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речь</a:t>
            </a:r>
            <a:r>
              <a:rPr lang="ru-RU" sz="2400" dirty="0"/>
              <a:t>, интонации, глазомер, 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85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Каждый такой терренкур может быть: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427168" cy="39212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итогом </a:t>
            </a:r>
            <a:r>
              <a:rPr lang="ru-RU" sz="2400" dirty="0"/>
              <a:t>недели, реализации какого-то либо проекта,  либо закрепление определённой темы в процессе интеграции </a:t>
            </a:r>
            <a:r>
              <a:rPr lang="ru-RU" sz="2400" dirty="0" smtClean="0"/>
              <a:t>ОД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знакомство </a:t>
            </a:r>
            <a:r>
              <a:rPr lang="ru-RU" sz="2400" dirty="0"/>
              <a:t>с предметами, явлениями, событиями и фактами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закрепление полученных знаний в процессе реализации темы или </a:t>
            </a:r>
            <a:r>
              <a:rPr lang="ru-RU" sz="2400" dirty="0" smtClean="0"/>
              <a:t>проекта.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008485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</TotalTime>
  <Words>470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Times New Roman</vt:lpstr>
      <vt:lpstr>Arial</vt:lpstr>
      <vt:lpstr>Wingdings</vt:lpstr>
      <vt:lpstr>Calibri Light</vt:lpstr>
      <vt:lpstr>Тема Office</vt:lpstr>
      <vt:lpstr>Что такое образовательный терренкур  и как он применим в детском саду? </vt:lpstr>
      <vt:lpstr>Согласно ФГОС ДО  развивающая предметно-пространственная среда должна:</vt:lpstr>
      <vt:lpstr>Презентация PowerPoint</vt:lpstr>
      <vt:lpstr>Способ создания единого образовательного пространства развития детей</vt:lpstr>
      <vt:lpstr>Варианты терренкуров</vt:lpstr>
      <vt:lpstr>Презентация PowerPoint</vt:lpstr>
      <vt:lpstr>Презентация PowerPoint</vt:lpstr>
      <vt:lpstr>Педагогическая значимость терренкура </vt:lpstr>
      <vt:lpstr>Каждый такой терренкур может быть:</vt:lpstr>
      <vt:lpstr>Для достижения успеха  в образовательном терренкуре необходимо:</vt:lpstr>
      <vt:lpstr>Презентация PowerPoint</vt:lpstr>
      <vt:lpstr>Образовательный терренкур имеет свои этапы: </vt:lpstr>
      <vt:lpstr>Условно маршрут терренкура  можно представить так: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Анастасия</cp:lastModifiedBy>
  <cp:revision>77</cp:revision>
  <dcterms:created xsi:type="dcterms:W3CDTF">2014-07-06T18:18:01Z</dcterms:created>
  <dcterms:modified xsi:type="dcterms:W3CDTF">2023-10-02T16:06:50Z</dcterms:modified>
</cp:coreProperties>
</file>