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3" r:id="rId2"/>
    <p:sldId id="259" r:id="rId3"/>
    <p:sldId id="256" r:id="rId4"/>
    <p:sldId id="257" r:id="rId5"/>
    <p:sldId id="258" r:id="rId6"/>
    <p:sldId id="264" r:id="rId7"/>
    <p:sldId id="260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274" autoAdjust="0"/>
  </p:normalViewPr>
  <p:slideViewPr>
    <p:cSldViewPr>
      <p:cViewPr varScale="1">
        <p:scale>
          <a:sx n="48" d="100"/>
          <a:sy n="48" d="100"/>
        </p:scale>
        <p:origin x="-156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79FA0-CCC9-414E-BD83-DC7C85261C63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4B47D-49F0-44BB-889F-73E71F2846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941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4B47D-49F0-44BB-889F-73E71F2846F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840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392863" cy="1368151"/>
          </a:xfrm>
        </p:spPr>
        <p:txBody>
          <a:bodyPr/>
          <a:lstStyle/>
          <a:p>
            <a:r>
              <a:rPr lang="ru-RU" sz="2400" b="1" dirty="0">
                <a:effectLst/>
              </a:rPr>
              <a:t>«Экономическое воспитание дошкольников: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b="1" dirty="0">
                <a:effectLst/>
              </a:rPr>
              <a:t>формирование предпосылок </a:t>
            </a:r>
            <a:r>
              <a:rPr lang="ru-RU" sz="2400" b="1" dirty="0" smtClean="0">
                <a:effectLst/>
              </a:rPr>
              <a:t/>
            </a:r>
            <a:br>
              <a:rPr lang="ru-RU" sz="2400" b="1" dirty="0" smtClean="0">
                <a:effectLst/>
              </a:rPr>
            </a:br>
            <a:r>
              <a:rPr lang="ru-RU" sz="2400" b="1" dirty="0" smtClean="0">
                <a:effectLst/>
              </a:rPr>
              <a:t>финансовой </a:t>
            </a:r>
            <a:r>
              <a:rPr lang="ru-RU" sz="2400" b="1" dirty="0">
                <a:effectLst/>
              </a:rPr>
              <a:t>грамотности»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1412776"/>
            <a:ext cx="4005446" cy="64807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Обучающий семинар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87431"/>
            <a:ext cx="66967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100" dirty="0"/>
              <a:t> ЦЕНТР РАЗВИТИЯ РЕБЕНКА – ДЕТСКИЙ САД № 2 «РОМАШКА» </a:t>
            </a:r>
          </a:p>
          <a:p>
            <a:pPr algn="ctr"/>
            <a:r>
              <a:rPr lang="ru-RU" sz="1100" dirty="0"/>
              <a:t>ДАНКОВСКОГО МУНИЦИПАЛЬНОГО РАЙОНА ЛИПЕЦКОЙ ОБЛАСТИ</a:t>
            </a:r>
          </a:p>
        </p:txBody>
      </p:sp>
      <p:pic>
        <p:nvPicPr>
          <p:cNvPr id="2050" name="Picture 2" descr="C:\Users\Садик\Desktop\Семинар по Финансовой грамотност\47a0bd73e5f20d5dd1a91cc6eebe5df3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9576" y="3356992"/>
            <a:ext cx="4032448" cy="268829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220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9552" y="904156"/>
            <a:ext cx="3960440" cy="4237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Творческая группа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117848" y="1450315"/>
            <a:ext cx="4211256" cy="5003021"/>
          </a:xfrm>
        </p:spPr>
        <p:txBody>
          <a:bodyPr>
            <a:normAutofit fontScale="62500" lnSpcReduction="20000"/>
          </a:bodyPr>
          <a:lstStyle/>
          <a:p>
            <a:endParaRPr lang="ru-RU" sz="1800" dirty="0" smtClean="0"/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smtClean="0">
                <a:solidFill>
                  <a:schemeClr val="tx1"/>
                </a:solidFill>
              </a:rPr>
              <a:t>разработать рабочую программу </a:t>
            </a:r>
            <a:r>
              <a:rPr lang="ru-RU" dirty="0" smtClean="0">
                <a:solidFill>
                  <a:schemeClr val="tx1"/>
                </a:solidFill>
              </a:rPr>
              <a:t>по </a:t>
            </a:r>
            <a:r>
              <a:rPr lang="ru-RU" dirty="0">
                <a:solidFill>
                  <a:schemeClr val="tx1"/>
                </a:solidFill>
              </a:rPr>
              <a:t>освоению финансовой грамотности в </a:t>
            </a:r>
            <a:r>
              <a:rPr lang="ru-RU" dirty="0" smtClean="0">
                <a:solidFill>
                  <a:schemeClr val="tx1"/>
                </a:solidFill>
              </a:rPr>
              <a:t>ДОУ;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разработать </a:t>
            </a:r>
            <a:r>
              <a:rPr lang="ru-RU" b="1" dirty="0">
                <a:solidFill>
                  <a:schemeClr val="tx1"/>
                </a:solidFill>
              </a:rPr>
              <a:t>методические рекомендации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</a:t>
            </a:r>
            <a:r>
              <a:rPr lang="ru-RU" dirty="0">
                <a:solidFill>
                  <a:schemeClr val="tx1"/>
                </a:solidFill>
              </a:rPr>
              <a:t>использованию </a:t>
            </a:r>
            <a:r>
              <a:rPr lang="ru-RU" dirty="0" err="1">
                <a:solidFill>
                  <a:schemeClr val="tx1"/>
                </a:solidFill>
              </a:rPr>
              <a:t>социо</a:t>
            </a:r>
            <a:r>
              <a:rPr lang="ru-RU" dirty="0">
                <a:solidFill>
                  <a:schemeClr val="tx1"/>
                </a:solidFill>
              </a:rPr>
              <a:t>-игровых технологий проведения занятий;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обеспечить </a:t>
            </a:r>
            <a:r>
              <a:rPr lang="ru-RU" b="1" dirty="0">
                <a:solidFill>
                  <a:schemeClr val="tx1"/>
                </a:solidFill>
              </a:rPr>
              <a:t>для педагогов соответствующее обучение </a:t>
            </a:r>
            <a:r>
              <a:rPr lang="ru-RU" dirty="0">
                <a:solidFill>
                  <a:schemeClr val="tx1"/>
                </a:solidFill>
              </a:rPr>
              <a:t>(система повышения квалификации</a:t>
            </a:r>
            <a:r>
              <a:rPr lang="ru-RU" dirty="0" smtClean="0">
                <a:solidFill>
                  <a:schemeClr val="tx1"/>
                </a:solidFill>
              </a:rPr>
              <a:t>); 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организовать </a:t>
            </a:r>
            <a:r>
              <a:rPr lang="ru-RU" dirty="0">
                <a:solidFill>
                  <a:schemeClr val="tx1"/>
                </a:solidFill>
              </a:rPr>
              <a:t>непрерывную </a:t>
            </a:r>
            <a:r>
              <a:rPr lang="ru-RU" b="1" dirty="0">
                <a:solidFill>
                  <a:schemeClr val="tx1"/>
                </a:solidFill>
              </a:rPr>
              <a:t>профессиональную поддержку </a:t>
            </a:r>
            <a:r>
              <a:rPr lang="ru-RU" b="1" dirty="0" smtClean="0">
                <a:solidFill>
                  <a:schemeClr val="tx1"/>
                </a:solidFill>
              </a:rPr>
              <a:t>педагогов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развивать </a:t>
            </a:r>
            <a:r>
              <a:rPr lang="ru-RU" b="1" dirty="0">
                <a:solidFill>
                  <a:schemeClr val="tx1"/>
                </a:solidFill>
              </a:rPr>
              <a:t>социальное партнерство </a:t>
            </a:r>
            <a:r>
              <a:rPr lang="ru-RU" dirty="0">
                <a:solidFill>
                  <a:schemeClr val="tx1"/>
                </a:solidFill>
              </a:rPr>
              <a:t>ДОУ с образовательными, финансовыми </a:t>
            </a:r>
            <a:r>
              <a:rPr lang="ru-RU" dirty="0" smtClean="0">
                <a:solidFill>
                  <a:schemeClr val="tx1"/>
                </a:solidFill>
              </a:rPr>
              <a:t>организациями. 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бъект 5"/>
          <p:cNvSpPr>
            <a:spLocks noGrp="1"/>
          </p:cNvSpPr>
          <p:nvPr>
            <p:ph sz="quarter" idx="14"/>
          </p:nvPr>
        </p:nvSpPr>
        <p:spPr>
          <a:xfrm>
            <a:off x="4329104" y="1351112"/>
            <a:ext cx="4704228" cy="5318248"/>
          </a:xfrm>
        </p:spPr>
        <p:txBody>
          <a:bodyPr>
            <a:normAutofit fontScale="62500" lnSpcReduction="20000"/>
          </a:bodyPr>
          <a:lstStyle/>
          <a:p>
            <a:endParaRPr lang="ru-RU" sz="1800" dirty="0" smtClean="0"/>
          </a:p>
          <a:p>
            <a:pPr algn="just"/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спользовать </a:t>
            </a:r>
            <a:r>
              <a:rPr lang="ru-RU" b="1" dirty="0" smtClean="0">
                <a:solidFill>
                  <a:schemeClr val="tx1"/>
                </a:solidFill>
              </a:rPr>
              <a:t>парциальные </a:t>
            </a:r>
            <a:r>
              <a:rPr lang="ru-RU" b="1" dirty="0">
                <a:solidFill>
                  <a:schemeClr val="tx1"/>
                </a:solidFill>
              </a:rPr>
              <a:t>программы </a:t>
            </a:r>
            <a:r>
              <a:rPr lang="ru-RU" dirty="0">
                <a:solidFill>
                  <a:schemeClr val="tx1"/>
                </a:solidFill>
              </a:rPr>
              <a:t>по освоению финансовой грамотности в </a:t>
            </a:r>
            <a:r>
              <a:rPr lang="ru-RU" dirty="0" smtClean="0">
                <a:solidFill>
                  <a:schemeClr val="tx1"/>
                </a:solidFill>
              </a:rPr>
              <a:t>ДОУ;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Использовать Методические </a:t>
            </a:r>
            <a:r>
              <a:rPr lang="ru-RU" b="1" dirty="0">
                <a:solidFill>
                  <a:schemeClr val="tx1"/>
                </a:solidFill>
              </a:rPr>
              <a:t>рекомендации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по экономическому воспитанию дошкольников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практике 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работы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chemeClr val="tx1"/>
                </a:solidFill>
              </a:rPr>
              <a:t>через</a:t>
            </a:r>
            <a:r>
              <a:rPr lang="ru-RU" i="1" dirty="0" smtClean="0"/>
              <a:t> </a:t>
            </a:r>
            <a:r>
              <a:rPr lang="ru-RU" i="1" dirty="0" smtClean="0">
                <a:solidFill>
                  <a:schemeClr val="tx1"/>
                </a:solidFill>
              </a:rPr>
              <a:t>традиционные формы </a:t>
            </a:r>
            <a:r>
              <a:rPr lang="ru-RU" i="1" dirty="0">
                <a:solidFill>
                  <a:schemeClr val="tx1"/>
                </a:solidFill>
              </a:rPr>
              <a:t>(игра, беседа, чтение, экскурсии, наблюдения и др</a:t>
            </a:r>
            <a:r>
              <a:rPr lang="ru-RU" i="1" dirty="0" smtClean="0">
                <a:solidFill>
                  <a:schemeClr val="tx1"/>
                </a:solidFill>
              </a:rPr>
              <a:t>.) и </a:t>
            </a:r>
            <a:r>
              <a:rPr lang="ru-RU" i="1" dirty="0">
                <a:solidFill>
                  <a:schemeClr val="tx1"/>
                </a:solidFill>
              </a:rPr>
              <a:t>современные (проектная деятельность, ситуационные задачи, мастерские, викторины и конкурсы, театрализованные постановки и др</a:t>
            </a:r>
            <a:r>
              <a:rPr lang="ru-RU" i="1" dirty="0" smtClean="0">
                <a:solidFill>
                  <a:schemeClr val="tx1"/>
                </a:solidFill>
              </a:rPr>
              <a:t>.);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Пополнять  собственные </a:t>
            </a:r>
            <a:r>
              <a:rPr lang="ru-RU" b="1" dirty="0" smtClean="0">
                <a:solidFill>
                  <a:schemeClr val="tx1"/>
                </a:solidFill>
              </a:rPr>
              <a:t>картотеки </a:t>
            </a:r>
            <a:r>
              <a:rPr lang="ru-RU" dirty="0" smtClean="0">
                <a:solidFill>
                  <a:schemeClr val="tx1"/>
                </a:solidFill>
              </a:rPr>
              <a:t>методических разработок  и наглядных </a:t>
            </a:r>
            <a:r>
              <a:rPr lang="ru-RU" dirty="0">
                <a:solidFill>
                  <a:schemeClr val="tx1"/>
                </a:solidFill>
              </a:rPr>
              <a:t>пособий по финансовой грамотности и экономическому </a:t>
            </a:r>
            <a:r>
              <a:rPr lang="ru-RU" dirty="0" smtClean="0">
                <a:solidFill>
                  <a:schemeClr val="tx1"/>
                </a:solidFill>
              </a:rPr>
              <a:t>воспитанию;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b="1" i="1" dirty="0" smtClean="0">
                <a:solidFill>
                  <a:schemeClr val="tx1"/>
                </a:solidFill>
              </a:rPr>
              <a:t>с</a:t>
            </a:r>
            <a:r>
              <a:rPr lang="ru-RU" b="1" dirty="0" smtClean="0">
                <a:solidFill>
                  <a:schemeClr val="tx1"/>
                </a:solidFill>
              </a:rPr>
              <a:t>тимулировать </a:t>
            </a:r>
            <a:r>
              <a:rPr lang="ru-RU" b="1" dirty="0">
                <a:solidFill>
                  <a:schemeClr val="tx1"/>
                </a:solidFill>
              </a:rPr>
              <a:t>родителей </a:t>
            </a:r>
            <a:r>
              <a:rPr lang="ru-RU" dirty="0">
                <a:solidFill>
                  <a:schemeClr val="tx1"/>
                </a:solidFill>
              </a:rPr>
              <a:t>к обсуждению с детьми вопросов, связанных с финансовой грамотностью и экономическими знаниями, консультировать их в рамках данного </a:t>
            </a:r>
            <a:r>
              <a:rPr lang="ru-RU" dirty="0" smtClean="0">
                <a:solidFill>
                  <a:schemeClr val="tx1"/>
                </a:solidFill>
              </a:rPr>
              <a:t>направления. 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-243408"/>
            <a:ext cx="8229600" cy="11475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solidFill>
                  <a:srgbClr val="FF0000"/>
                </a:solidFill>
              </a:rPr>
              <a:t>Необходимые шаги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727377" y="891885"/>
            <a:ext cx="4041775" cy="4237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Воспитатели ДОУ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83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0801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План семинара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11560" y="980728"/>
            <a:ext cx="7704856" cy="36004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Теоретическая часть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dirty="0">
                <a:solidFill>
                  <a:schemeClr val="tx1"/>
                </a:solidFill>
              </a:rPr>
              <a:t>«Формирование личных и профессиональных компетенций педагогов в области финансовой грамотности дошкольников» (Старший воспитатель Кораблина Г.В.).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Обзор </a:t>
            </a:r>
            <a:r>
              <a:rPr lang="ru-RU" dirty="0">
                <a:solidFill>
                  <a:schemeClr val="tx1"/>
                </a:solidFill>
              </a:rPr>
              <a:t>программ по формированию азов финансовой грамотности у </a:t>
            </a:r>
            <a:r>
              <a:rPr lang="ru-RU" dirty="0" smtClean="0">
                <a:solidFill>
                  <a:schemeClr val="tx1"/>
                </a:solidFill>
              </a:rPr>
              <a:t>дошкольников </a:t>
            </a:r>
            <a:r>
              <a:rPr lang="ru-RU" dirty="0">
                <a:solidFill>
                  <a:schemeClr val="tx1"/>
                </a:solidFill>
              </a:rPr>
              <a:t>(Воспитатель Черномырдина Н.Ю.)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«Реализация содержания направления «Основы финансовой грамотности» в разных  образовательных областях» </a:t>
            </a: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(</a:t>
            </a:r>
            <a:r>
              <a:rPr lang="ru-RU" dirty="0">
                <a:solidFill>
                  <a:schemeClr val="tx1"/>
                </a:solidFill>
              </a:rPr>
              <a:t>Воспитатель Иванова А.С.).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Практическая </a:t>
            </a:r>
            <a:r>
              <a:rPr lang="ru-RU" b="1" dirty="0">
                <a:solidFill>
                  <a:schemeClr val="tx1"/>
                </a:solidFill>
              </a:rPr>
              <a:t>часть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Мастер-класс «Математика – это интересно»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 (</a:t>
            </a:r>
            <a:r>
              <a:rPr lang="ru-RU" dirty="0">
                <a:solidFill>
                  <a:schemeClr val="tx1"/>
                </a:solidFill>
              </a:rPr>
              <a:t>Воспитатель Немчинова И.В.)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488236" y="3501008"/>
            <a:ext cx="3681735" cy="3159200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4382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</a:rPr>
              <a:t>Внешние факторы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836712"/>
            <a:ext cx="4040188" cy="639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Низкий уровень финансовой грамотности населения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836712"/>
            <a:ext cx="4041775" cy="639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Выполнение поручения </a:t>
            </a:r>
            <a:r>
              <a:rPr lang="ru-RU" dirty="0" smtClean="0">
                <a:solidFill>
                  <a:srgbClr val="0070C0"/>
                </a:solidFill>
              </a:rPr>
              <a:t>правительства РФ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1628800"/>
            <a:ext cx="3600400" cy="4176464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Навыки личного </a:t>
            </a:r>
            <a:r>
              <a:rPr lang="ru-RU" b="1" dirty="0">
                <a:solidFill>
                  <a:schemeClr val="tx1"/>
                </a:solidFill>
              </a:rPr>
              <a:t>финансового планирования и формирования финансовых резервов </a:t>
            </a:r>
            <a:r>
              <a:rPr lang="ru-RU" dirty="0">
                <a:solidFill>
                  <a:schemeClr val="tx1"/>
                </a:solidFill>
              </a:rPr>
              <a:t>на случай непредвиденных обстоятельств отсутствуют у большинства домохозяйств. 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Только </a:t>
            </a:r>
            <a:r>
              <a:rPr lang="ru-RU" dirty="0">
                <a:solidFill>
                  <a:schemeClr val="tx1"/>
                </a:solidFill>
              </a:rPr>
              <a:t>четверть семей ведет </a:t>
            </a:r>
            <a:r>
              <a:rPr lang="ru-RU" b="1" dirty="0">
                <a:solidFill>
                  <a:schemeClr val="tx1"/>
                </a:solidFill>
              </a:rPr>
              <a:t>письменный учет доходов и расходов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Лишь </a:t>
            </a:r>
            <a:r>
              <a:rPr lang="ru-RU" dirty="0">
                <a:solidFill>
                  <a:schemeClr val="tx1"/>
                </a:solidFill>
              </a:rPr>
              <a:t>треть россиян стараются </a:t>
            </a:r>
            <a:r>
              <a:rPr lang="ru-RU" b="1" dirty="0">
                <a:solidFill>
                  <a:schemeClr val="tx1"/>
                </a:solidFill>
              </a:rPr>
              <a:t>финансово обеспечить свою пенсию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Более </a:t>
            </a:r>
            <a:r>
              <a:rPr lang="ru-RU" dirty="0">
                <a:solidFill>
                  <a:schemeClr val="tx1"/>
                </a:solidFill>
              </a:rPr>
              <a:t>20% трудоспособного населения России полагают, что небольшая </a:t>
            </a:r>
            <a:r>
              <a:rPr lang="ru-RU" b="1" dirty="0">
                <a:solidFill>
                  <a:schemeClr val="tx1"/>
                </a:solidFill>
              </a:rPr>
              <a:t>задержка во внесении платежей </a:t>
            </a:r>
            <a:r>
              <a:rPr lang="ru-RU" dirty="0">
                <a:solidFill>
                  <a:schemeClr val="tx1"/>
                </a:solidFill>
              </a:rPr>
              <a:t>по кредиту не страшна.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 </a:t>
            </a:r>
            <a:r>
              <a:rPr lang="ru-RU" dirty="0">
                <a:solidFill>
                  <a:schemeClr val="tx1"/>
                </a:solidFill>
              </a:rPr>
              <a:t>мнению 37% потребителей, </a:t>
            </a:r>
            <a:r>
              <a:rPr lang="ru-RU" b="1" dirty="0">
                <a:solidFill>
                  <a:schemeClr val="tx1"/>
                </a:solidFill>
              </a:rPr>
              <a:t>возвращать взятый в банке кредит не обязательно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004048" y="1700808"/>
            <a:ext cx="3681735" cy="3951288"/>
          </a:xfrm>
        </p:spPr>
        <p:txBody>
          <a:bodyPr>
            <a:normAutofit fontScale="85000" lnSpcReduction="10000"/>
          </a:bodyPr>
          <a:lstStyle/>
          <a:p>
            <a:endParaRPr lang="ru-RU" sz="1800" dirty="0" smtClean="0"/>
          </a:p>
          <a:p>
            <a:r>
              <a:rPr lang="ru-RU" sz="1800" dirty="0" smtClean="0">
                <a:solidFill>
                  <a:schemeClr val="tx1"/>
                </a:solidFill>
              </a:rPr>
              <a:t>25.09.2017 </a:t>
            </a:r>
            <a:r>
              <a:rPr lang="ru-RU" sz="1800" dirty="0">
                <a:solidFill>
                  <a:schemeClr val="tx1"/>
                </a:solidFill>
              </a:rPr>
              <a:t>г. принята </a:t>
            </a:r>
            <a:r>
              <a:rPr lang="ru-RU" sz="1800" b="1" dirty="0">
                <a:solidFill>
                  <a:schemeClr val="tx1"/>
                </a:solidFill>
              </a:rPr>
              <a:t>Национальная Стратегия </a:t>
            </a:r>
            <a:r>
              <a:rPr lang="ru-RU" sz="1800" dirty="0">
                <a:solidFill>
                  <a:schemeClr val="tx1"/>
                </a:solidFill>
              </a:rPr>
              <a:t>Правительства РФ  в области финансовой грамотности  на 2017-2023 </a:t>
            </a:r>
            <a:r>
              <a:rPr lang="ru-RU" sz="1800" dirty="0" err="1">
                <a:solidFill>
                  <a:schemeClr val="tx1"/>
                </a:solidFill>
              </a:rPr>
              <a:t>г.г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800" dirty="0">
              <a:solidFill>
                <a:schemeClr val="tx1"/>
              </a:solidFill>
            </a:endParaRP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Цель стратегии – </a:t>
            </a:r>
            <a:r>
              <a:rPr lang="ru-RU" sz="1800" b="1" i="1" dirty="0">
                <a:solidFill>
                  <a:schemeClr val="tx1"/>
                </a:solidFill>
              </a:rPr>
              <a:t>создание основ для формирования финансово грамотного поведения населения,</a:t>
            </a:r>
            <a:r>
              <a:rPr lang="ru-RU" sz="1800" dirty="0">
                <a:solidFill>
                  <a:schemeClr val="tx1"/>
                </a:solidFill>
              </a:rPr>
              <a:t> как необходимого условия уровня и качества жизни граждан (финансового благополучия  домохозяйств и обеспечения устойчивого экономического роста).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869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Внутренние факторы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2911" y="1268760"/>
            <a:ext cx="4211076" cy="9361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Необходимость обеспечения </a:t>
            </a:r>
            <a:r>
              <a:rPr lang="ru-RU" sz="2000" b="1" dirty="0" err="1" smtClean="0">
                <a:solidFill>
                  <a:srgbClr val="0070C0"/>
                </a:solidFill>
              </a:rPr>
              <a:t>деятельностного</a:t>
            </a:r>
            <a:r>
              <a:rPr lang="ru-RU" sz="2000" b="1" dirty="0" smtClean="0">
                <a:solidFill>
                  <a:srgbClr val="0070C0"/>
                </a:solidFill>
              </a:rPr>
              <a:t> подхода </a:t>
            </a:r>
            <a:r>
              <a:rPr lang="ru-RU" sz="2000" dirty="0" smtClean="0">
                <a:solidFill>
                  <a:srgbClr val="0070C0"/>
                </a:solidFill>
              </a:rPr>
              <a:t>в обучении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4104456" cy="9361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Формирование</a:t>
            </a:r>
            <a:r>
              <a:rPr lang="ru-RU" sz="2000" dirty="0" smtClean="0">
                <a:solidFill>
                  <a:srgbClr val="0070C0"/>
                </a:solidFill>
              </a:rPr>
              <a:t> социально-экономических </a:t>
            </a:r>
            <a:r>
              <a:rPr lang="ru-RU" sz="2000" b="1" dirty="0" smtClean="0">
                <a:solidFill>
                  <a:srgbClr val="0070C0"/>
                </a:solidFill>
              </a:rPr>
              <a:t>компетенций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2627784" y="2420888"/>
            <a:ext cx="3816424" cy="9361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Переход к </a:t>
            </a:r>
            <a:r>
              <a:rPr lang="ru-RU" sz="20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новому содержанию </a:t>
            </a:r>
            <a:r>
              <a:rPr lang="ru-RU" sz="2000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финансового образования</a:t>
            </a:r>
            <a:endParaRPr lang="ru-RU" sz="2000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99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Финансово грамотный человек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7640" y="1196752"/>
            <a:ext cx="8136904" cy="9361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Финансовая грамотность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ru-RU" i="1" dirty="0" smtClean="0">
                <a:solidFill>
                  <a:schemeClr val="tx1"/>
                </a:solidFill>
              </a:rPr>
              <a:t>умение использовать знания и навыки </a:t>
            </a:r>
            <a:r>
              <a:rPr lang="ru-RU" dirty="0" smtClean="0">
                <a:solidFill>
                  <a:schemeClr val="tx1"/>
                </a:solidFill>
              </a:rPr>
              <a:t>для принятия правильных решений, связанных с деньгами и тратами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255520"/>
            <a:ext cx="6354425" cy="329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770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ru-RU" sz="2800" b="1" dirty="0">
                <a:solidFill>
                  <a:srgbClr val="FF0000"/>
                </a:solidFill>
                <a:effectLst/>
              </a:rPr>
              <a:t>Формирование личных и профессиональных компетенций педагогов 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2403" y="1268760"/>
            <a:ext cx="4040188" cy="639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Личные компетенции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Профессиональные компетенции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2348880"/>
            <a:ext cx="3600400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tx1"/>
                </a:solidFill>
              </a:rPr>
              <a:t>Педагог должен </a:t>
            </a:r>
            <a:r>
              <a:rPr lang="ru-RU" sz="1600" b="1" dirty="0" smtClean="0">
                <a:solidFill>
                  <a:schemeClr val="tx1"/>
                </a:solidFill>
              </a:rPr>
              <a:t>иметь </a:t>
            </a:r>
            <a:endParaRPr lang="ru-RU" sz="1700" dirty="0" smtClean="0">
              <a:solidFill>
                <a:schemeClr val="tx1"/>
              </a:solidFill>
            </a:endParaRPr>
          </a:p>
          <a:p>
            <a:r>
              <a:rPr lang="ru-RU" sz="1700" dirty="0" smtClean="0">
                <a:solidFill>
                  <a:schemeClr val="tx1"/>
                </a:solidFill>
              </a:rPr>
              <a:t>знаниями, умениями в области поведенческой экономики.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4008" y="2060848"/>
            <a:ext cx="3681735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Педагог должен владеть </a:t>
            </a:r>
            <a:r>
              <a:rPr lang="ru-RU" sz="1600" dirty="0" smtClean="0">
                <a:solidFill>
                  <a:schemeClr val="tx1"/>
                </a:solidFill>
              </a:rPr>
              <a:t>методикой </a:t>
            </a:r>
            <a:r>
              <a:rPr lang="ru-RU" sz="1600" dirty="0">
                <a:solidFill>
                  <a:schemeClr val="tx1"/>
                </a:solidFill>
              </a:rPr>
              <a:t>преподавания базовых знаний в сфере управления личными финансами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r>
              <a:rPr lang="ru-RU" sz="1600" dirty="0"/>
              <a:t> </a:t>
            </a:r>
            <a:r>
              <a:rPr lang="ru-RU" sz="1600" i="1" dirty="0" smtClean="0">
                <a:solidFill>
                  <a:schemeClr val="tx1"/>
                </a:solidFill>
              </a:rPr>
              <a:t>(В </a:t>
            </a:r>
            <a:r>
              <a:rPr lang="ru-RU" sz="1600" i="1" dirty="0">
                <a:solidFill>
                  <a:schemeClr val="tx1"/>
                </a:solidFill>
              </a:rPr>
              <a:t>2019 году </a:t>
            </a:r>
            <a:r>
              <a:rPr lang="ru-RU" sz="1600" i="1" dirty="0" smtClean="0">
                <a:solidFill>
                  <a:schemeClr val="tx1"/>
                </a:solidFill>
              </a:rPr>
              <a:t>разработаны </a:t>
            </a:r>
            <a:r>
              <a:rPr lang="ru-RU" sz="1600" b="1" i="1" dirty="0">
                <a:solidFill>
                  <a:schemeClr val="tx1"/>
                </a:solidFill>
              </a:rPr>
              <a:t>МЕТОДИЧЕСКИЕ РЕКОМЕНДАЦИИ </a:t>
            </a:r>
            <a:r>
              <a:rPr lang="ru-RU" sz="1600" i="1" dirty="0">
                <a:solidFill>
                  <a:schemeClr val="tx1"/>
                </a:solidFill>
              </a:rPr>
              <a:t>для педагогических работников по реализации основной образовательной программы дошкольного образования в части экономического воспитания </a:t>
            </a:r>
            <a:r>
              <a:rPr lang="ru-RU" sz="1600" i="1" dirty="0" smtClean="0">
                <a:solidFill>
                  <a:schemeClr val="tx1"/>
                </a:solidFill>
              </a:rPr>
              <a:t>дошкольников).</a:t>
            </a:r>
            <a:endParaRPr lang="ru-RU" sz="1600" i="1" dirty="0">
              <a:solidFill>
                <a:schemeClr val="tx1"/>
              </a:solidFill>
            </a:endParaRPr>
          </a:p>
          <a:p>
            <a:endParaRPr lang="ru-RU" sz="1600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983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Финансовая грамотность в дошкольном возрасте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4464496" cy="8640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Формирование </a:t>
            </a:r>
            <a:r>
              <a:rPr lang="ru-RU" b="1" dirty="0">
                <a:solidFill>
                  <a:srgbClr val="0070C0"/>
                </a:solidFill>
              </a:rPr>
              <a:t>азов</a:t>
            </a:r>
            <a:r>
              <a:rPr lang="ru-RU" dirty="0">
                <a:solidFill>
                  <a:srgbClr val="0070C0"/>
                </a:solidFill>
              </a:rPr>
              <a:t>, предпосылок финансовой грамотности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1268760"/>
            <a:ext cx="3465711" cy="6397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предполагает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Садик\Desktop\Семинар по Финансовой грамотност\1643660163_70-adonius-club-p-fon-dlya-prezentatsii-finansovaya-gramotno-7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97488"/>
            <a:ext cx="3096344" cy="20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539552" y="2276872"/>
            <a:ext cx="4392488" cy="288032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воспитание у ребенка </a:t>
            </a:r>
            <a:r>
              <a:rPr lang="ru-RU" b="1" dirty="0" smtClean="0">
                <a:solidFill>
                  <a:schemeClr val="tx1"/>
                </a:solidFill>
              </a:rPr>
              <a:t>бережливости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деловитости </a:t>
            </a:r>
            <a:r>
              <a:rPr lang="ru-RU" b="1" dirty="0">
                <a:solidFill>
                  <a:schemeClr val="tx1"/>
                </a:solidFill>
              </a:rPr>
              <a:t>и рационального поведения </a:t>
            </a:r>
            <a:r>
              <a:rPr lang="ru-RU" dirty="0">
                <a:solidFill>
                  <a:schemeClr val="tx1"/>
                </a:solidFill>
              </a:rPr>
              <a:t>в отношении простых обменных </a:t>
            </a:r>
            <a:r>
              <a:rPr lang="ru-RU" dirty="0" smtClean="0">
                <a:solidFill>
                  <a:schemeClr val="tx1"/>
                </a:solidFill>
              </a:rPr>
              <a:t>операций,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трудолюбия,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здоровой </a:t>
            </a:r>
            <a:r>
              <a:rPr lang="ru-RU" b="1" dirty="0">
                <a:solidFill>
                  <a:schemeClr val="tx1"/>
                </a:solidFill>
              </a:rPr>
              <a:t>ценностной оценки любых результатов труда</a:t>
            </a:r>
            <a:r>
              <a:rPr lang="ru-RU" dirty="0">
                <a:solidFill>
                  <a:schemeClr val="tx1"/>
                </a:solidFill>
              </a:rPr>
              <a:t>, будь то товары или деньги,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формирование </a:t>
            </a:r>
            <a:r>
              <a:rPr lang="ru-RU" dirty="0">
                <a:solidFill>
                  <a:schemeClr val="tx1"/>
                </a:solidFill>
              </a:rPr>
              <a:t>у ребенка </a:t>
            </a:r>
            <a:r>
              <a:rPr lang="ru-RU" b="1" dirty="0">
                <a:solidFill>
                  <a:schemeClr val="tx1"/>
                </a:solidFill>
              </a:rPr>
              <a:t>правильного представления о финансовом </a:t>
            </a:r>
            <a:r>
              <a:rPr lang="ru-RU" b="1" dirty="0" smtClean="0">
                <a:solidFill>
                  <a:schemeClr val="tx1"/>
                </a:solidFill>
              </a:rPr>
              <a:t>мире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436096" y="2204864"/>
            <a:ext cx="3291404" cy="2876939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r>
              <a:rPr lang="ru-RU" dirty="0">
                <a:solidFill>
                  <a:schemeClr val="tx1"/>
                </a:solidFill>
              </a:rPr>
              <a:t>ознакомления с работой финансовых институтов, </a:t>
            </a:r>
            <a:r>
              <a:rPr lang="ru-RU" b="1" dirty="0" smtClean="0">
                <a:solidFill>
                  <a:schemeClr val="tx1"/>
                </a:solidFill>
              </a:rPr>
              <a:t>постижения </a:t>
            </a:r>
            <a:r>
              <a:rPr lang="ru-RU" b="1" dirty="0">
                <a:solidFill>
                  <a:schemeClr val="tx1"/>
                </a:solidFill>
              </a:rPr>
              <a:t>специфических понятий </a:t>
            </a:r>
            <a:r>
              <a:rPr lang="ru-RU" dirty="0">
                <a:solidFill>
                  <a:schemeClr val="tx1"/>
                </a:solidFill>
              </a:rPr>
              <a:t>(например, инфляция, биржа, ценные бумаги, аккредитивы и др.) и </a:t>
            </a:r>
            <a:r>
              <a:rPr lang="ru-RU" b="1" dirty="0">
                <a:solidFill>
                  <a:schemeClr val="tx1"/>
                </a:solidFill>
              </a:rPr>
              <a:t>решения сложных арифметических задач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39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275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Цель </a:t>
            </a:r>
            <a:r>
              <a:rPr lang="ru-RU" sz="2200" dirty="0" smtClean="0">
                <a:solidFill>
                  <a:schemeClr val="tx1"/>
                </a:solidFill>
                <a:effectLst/>
              </a:rPr>
              <a:t>– </a:t>
            </a:r>
            <a:r>
              <a:rPr lang="ru-RU" sz="2200" dirty="0">
                <a:solidFill>
                  <a:schemeClr val="tx1"/>
                </a:solidFill>
                <a:effectLst/>
              </a:rPr>
              <a:t>формирование финансовой культуры и азов финансовой грамотности у старших дошкольников</a:t>
            </a:r>
            <a:r>
              <a:rPr lang="ru-RU" sz="2800" dirty="0">
                <a:solidFill>
                  <a:schemeClr val="tx1"/>
                </a:solidFill>
                <a:effectLst/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51558" y="1196752"/>
            <a:ext cx="4355092" cy="4957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Образовательные задачи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1844824"/>
            <a:ext cx="8352928" cy="501317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</a:rPr>
              <a:t>познакомить</a:t>
            </a:r>
            <a:r>
              <a:rPr lang="ru-RU" dirty="0">
                <a:solidFill>
                  <a:schemeClr val="tx1"/>
                </a:solidFill>
              </a:rPr>
              <a:t> дошкольников с денежной сферой жизни, сформировать у детей начальные </a:t>
            </a:r>
            <a:r>
              <a:rPr lang="ru-RU" b="1" dirty="0">
                <a:solidFill>
                  <a:schemeClr val="tx1"/>
                </a:solidFill>
              </a:rPr>
              <a:t>навыки обращения с деньгами</a:t>
            </a:r>
            <a:r>
              <a:rPr lang="ru-RU" dirty="0">
                <a:solidFill>
                  <a:schemeClr val="tx1"/>
                </a:solidFill>
              </a:rPr>
              <a:t>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заложить </a:t>
            </a:r>
            <a:r>
              <a:rPr lang="ru-RU" dirty="0">
                <a:solidFill>
                  <a:schemeClr val="tx1"/>
                </a:solidFill>
              </a:rPr>
              <a:t>основы </a:t>
            </a:r>
            <a:r>
              <a:rPr lang="ru-RU" b="1" dirty="0">
                <a:solidFill>
                  <a:schemeClr val="tx1"/>
                </a:solidFill>
              </a:rPr>
              <a:t>ответственного отношения </a:t>
            </a:r>
            <a:r>
              <a:rPr lang="ru-RU" dirty="0">
                <a:solidFill>
                  <a:schemeClr val="tx1"/>
                </a:solidFill>
              </a:rPr>
              <a:t>к денежным ресурсам,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дать </a:t>
            </a:r>
            <a:r>
              <a:rPr lang="ru-RU" b="1" dirty="0" smtClean="0">
                <a:solidFill>
                  <a:schemeClr val="tx1"/>
                </a:solidFill>
              </a:rPr>
              <a:t>первичные </a:t>
            </a:r>
            <a:r>
              <a:rPr lang="ru-RU" b="1" dirty="0">
                <a:solidFill>
                  <a:schemeClr val="tx1"/>
                </a:solidFill>
              </a:rPr>
              <a:t>финансовые и экономические представления</a:t>
            </a:r>
            <a:r>
              <a:rPr lang="ru-RU" dirty="0">
                <a:solidFill>
                  <a:schemeClr val="tx1"/>
                </a:solidFill>
              </a:rPr>
              <a:t>;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обогатить </a:t>
            </a:r>
            <a:r>
              <a:rPr lang="ru-RU" b="1" dirty="0">
                <a:solidFill>
                  <a:schemeClr val="tx1"/>
                </a:solidFill>
              </a:rPr>
              <a:t>словарный запас </a:t>
            </a:r>
            <a:r>
              <a:rPr lang="ru-RU" dirty="0" smtClean="0">
                <a:solidFill>
                  <a:schemeClr val="tx1"/>
                </a:solidFill>
              </a:rPr>
              <a:t>основными </a:t>
            </a:r>
            <a:r>
              <a:rPr lang="ru-RU" dirty="0">
                <a:solidFill>
                  <a:schemeClr val="tx1"/>
                </a:solidFill>
              </a:rPr>
              <a:t>финансово-экономическими </a:t>
            </a:r>
            <a:r>
              <a:rPr lang="ru-RU" dirty="0" smtClean="0">
                <a:solidFill>
                  <a:schemeClr val="tx1"/>
                </a:solidFill>
              </a:rPr>
              <a:t>понятиями;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подготовить </a:t>
            </a:r>
            <a:r>
              <a:rPr lang="ru-RU" dirty="0">
                <a:solidFill>
                  <a:schemeClr val="tx1"/>
                </a:solidFill>
              </a:rPr>
              <a:t>к принятию своих первых финансовых решений, способствовать формированию </a:t>
            </a:r>
            <a:r>
              <a:rPr lang="ru-RU" b="1" dirty="0">
                <a:solidFill>
                  <a:schemeClr val="tx1"/>
                </a:solidFill>
              </a:rPr>
              <a:t>разумных экономических </a:t>
            </a:r>
            <a:r>
              <a:rPr lang="ru-RU" b="1" dirty="0" smtClean="0">
                <a:solidFill>
                  <a:schemeClr val="tx1"/>
                </a:solidFill>
              </a:rPr>
              <a:t>потребностей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стимулировать </a:t>
            </a:r>
            <a:r>
              <a:rPr lang="ru-RU" dirty="0">
                <a:solidFill>
                  <a:schemeClr val="tx1"/>
                </a:solidFill>
              </a:rPr>
              <a:t>мотивацию к </a:t>
            </a:r>
            <a:r>
              <a:rPr lang="ru-RU" b="1" dirty="0">
                <a:solidFill>
                  <a:schemeClr val="tx1"/>
                </a:solidFill>
              </a:rPr>
              <a:t>бережливости, накоплению, полезным </a:t>
            </a:r>
            <a:r>
              <a:rPr lang="ru-RU" b="1" dirty="0" smtClean="0">
                <a:solidFill>
                  <a:schemeClr val="tx1"/>
                </a:solidFill>
              </a:rPr>
              <a:t>тратам; </a:t>
            </a:r>
            <a:endParaRPr lang="ru-RU" b="1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сформировать </a:t>
            </a:r>
            <a:r>
              <a:rPr lang="ru-RU" dirty="0">
                <a:solidFill>
                  <a:schemeClr val="tx1"/>
                </a:solidFill>
              </a:rPr>
              <a:t>умение рационально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 организовывать </a:t>
            </a:r>
            <a:r>
              <a:rPr lang="ru-RU" dirty="0">
                <a:solidFill>
                  <a:schemeClr val="tx1"/>
                </a:solidFill>
              </a:rPr>
              <a:t>свою </a:t>
            </a:r>
            <a:r>
              <a:rPr lang="ru-RU" b="1" dirty="0">
                <a:solidFill>
                  <a:schemeClr val="tx1"/>
                </a:solidFill>
              </a:rPr>
              <a:t>трудовую деятельность;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содействовать </a:t>
            </a:r>
            <a:r>
              <a:rPr lang="ru-RU" dirty="0">
                <a:solidFill>
                  <a:schemeClr val="tx1"/>
                </a:solidFill>
              </a:rPr>
              <a:t>формированию </a:t>
            </a:r>
            <a:r>
              <a:rPr lang="ru-RU" b="1" dirty="0">
                <a:solidFill>
                  <a:schemeClr val="tx1"/>
                </a:solidFill>
              </a:rPr>
              <a:t>позитивной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социализации </a:t>
            </a:r>
            <a:r>
              <a:rPr lang="ru-RU" dirty="0">
                <a:solidFill>
                  <a:schemeClr val="tx1"/>
                </a:solidFill>
              </a:rPr>
              <a:t>и личностному развитию </a:t>
            </a: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 дошкольника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Садик\Desktop\Семинар по Финансовой грамотност\1645136939_33-kartinkin-net-p-finansovaya-gramotnost-kartinki-3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2512" y="4293096"/>
            <a:ext cx="2793272" cy="168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23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адик\Desktop\Семинар по Финансовой грамотност\концепция-вк-а-а-фон-овая-биржа-монеток-6574665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8880" y="2708920"/>
            <a:ext cx="5700448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555776" y="476672"/>
            <a:ext cx="4041775" cy="4237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Воспитательные задачи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7544" y="1124744"/>
            <a:ext cx="8424936" cy="4392488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стимулирование </a:t>
            </a:r>
            <a:r>
              <a:rPr lang="ru-RU" b="1" dirty="0">
                <a:solidFill>
                  <a:schemeClr val="tx1"/>
                </a:solidFill>
              </a:rPr>
              <a:t>интереса к изучению </a:t>
            </a:r>
            <a:r>
              <a:rPr lang="ru-RU" dirty="0">
                <a:solidFill>
                  <a:schemeClr val="tx1"/>
                </a:solidFill>
              </a:rPr>
              <a:t>мира финансов;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активизация </a:t>
            </a:r>
            <a:r>
              <a:rPr lang="ru-RU" b="1" dirty="0">
                <a:solidFill>
                  <a:schemeClr val="tx1"/>
                </a:solidFill>
              </a:rPr>
              <a:t>коммуникативной деятельности </a:t>
            </a:r>
            <a:r>
              <a:rPr lang="ru-RU" dirty="0">
                <a:solidFill>
                  <a:schemeClr val="tx1"/>
                </a:solidFill>
              </a:rPr>
              <a:t>детей;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формирование </a:t>
            </a:r>
            <a:r>
              <a:rPr lang="ru-RU" dirty="0">
                <a:solidFill>
                  <a:schemeClr val="tx1"/>
                </a:solidFill>
              </a:rPr>
              <a:t>у детей положительной мотивации к формированию </a:t>
            </a:r>
            <a:r>
              <a:rPr lang="ru-RU" b="1" dirty="0">
                <a:solidFill>
                  <a:schemeClr val="tx1"/>
                </a:solidFill>
              </a:rPr>
              <a:t>финансовой культуры </a:t>
            </a:r>
            <a:r>
              <a:rPr lang="ru-RU" dirty="0">
                <a:solidFill>
                  <a:schemeClr val="tx1"/>
                </a:solidFill>
              </a:rPr>
              <a:t>и овладению финансовой грамотностью;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повышение </a:t>
            </a:r>
            <a:r>
              <a:rPr lang="ru-RU" b="1" dirty="0">
                <a:solidFill>
                  <a:schemeClr val="tx1"/>
                </a:solidFill>
              </a:rPr>
              <a:t>ответственности и самоконтроля</a:t>
            </a:r>
            <a:r>
              <a:rPr lang="ru-RU" dirty="0">
                <a:solidFill>
                  <a:schemeClr val="tx1"/>
                </a:solidFill>
              </a:rPr>
              <a:t>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>
                <a:solidFill>
                  <a:schemeClr val="tx1"/>
                </a:solidFill>
              </a:rPr>
              <a:t>уважения к своему и чужому </a:t>
            </a:r>
            <a:r>
              <a:rPr lang="ru-RU" b="1" dirty="0" smtClean="0">
                <a:solidFill>
                  <a:schemeClr val="tx1"/>
                </a:solidFill>
              </a:rPr>
              <a:t>труду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>
                <a:solidFill>
                  <a:schemeClr val="tx1"/>
                </a:solidFill>
              </a:rPr>
              <a:t>нравственно-экономических качеств личности</a:t>
            </a:r>
            <a:r>
              <a:rPr lang="ru-RU" dirty="0">
                <a:solidFill>
                  <a:schemeClr val="tx1"/>
                </a:solidFill>
              </a:rPr>
              <a:t>: трудолюбия, деловитости, предприимчивости, добросовестности, ответственности и самоконтроля, уверенности в себе, поиск наилучшего выхода из ситуации;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воспитание </a:t>
            </a:r>
            <a:r>
              <a:rPr lang="ru-RU" b="1" dirty="0">
                <a:solidFill>
                  <a:schemeClr val="tx1"/>
                </a:solidFill>
              </a:rPr>
              <a:t>бережного отношения </a:t>
            </a:r>
            <a:r>
              <a:rPr lang="ru-RU" dirty="0">
                <a:solidFill>
                  <a:schemeClr val="tx1"/>
                </a:solidFill>
              </a:rPr>
              <a:t>ко всем видам </a:t>
            </a:r>
            <a:r>
              <a:rPr lang="ru-RU" dirty="0" smtClean="0">
                <a:solidFill>
                  <a:schemeClr val="tx1"/>
                </a:solidFill>
              </a:rPr>
              <a:t>собственности;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побуждение </a:t>
            </a:r>
            <a:r>
              <a:rPr lang="ru-RU" dirty="0">
                <a:solidFill>
                  <a:schemeClr val="tx1"/>
                </a:solidFill>
              </a:rPr>
              <a:t>к </a:t>
            </a:r>
            <a:r>
              <a:rPr lang="ru-RU" b="1" dirty="0">
                <a:solidFill>
                  <a:schemeClr val="tx1"/>
                </a:solidFill>
              </a:rPr>
              <a:t>взаимопомощи и поддержке</a:t>
            </a:r>
            <a:r>
              <a:rPr lang="ru-RU" dirty="0">
                <a:solidFill>
                  <a:schemeClr val="tx1"/>
                </a:solidFill>
              </a:rPr>
              <a:t>, желанию делиться и отдавать, в случае острой необходимости прийти на помощь </a:t>
            </a:r>
            <a:r>
              <a:rPr lang="ru-RU" dirty="0" smtClean="0">
                <a:solidFill>
                  <a:schemeClr val="tx1"/>
                </a:solidFill>
              </a:rPr>
              <a:t>ближнему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639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335</TotalTime>
  <Words>638</Words>
  <Application>Microsoft Office PowerPoint</Application>
  <PresentationFormat>Экран (4:3)</PresentationFormat>
  <Paragraphs>105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«Экономическое воспитание дошкольников: формирование предпосылок  финансовой грамотности»</vt:lpstr>
      <vt:lpstr>План семинара</vt:lpstr>
      <vt:lpstr>Внешние факторы</vt:lpstr>
      <vt:lpstr>Внутренние факторы</vt:lpstr>
      <vt:lpstr>Финансово грамотный человек</vt:lpstr>
      <vt:lpstr>Формирование личных и профессиональных компетенций педагогов  </vt:lpstr>
      <vt:lpstr>Финансовая грамотность в дошкольном возрасте</vt:lpstr>
      <vt:lpstr>Цель – формирование финансовой культуры и азов финансовой грамотности у старших дошкольников. 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Внешние факторы</dc:title>
  <dc:creator>Садик</dc:creator>
  <cp:lastModifiedBy>ПК</cp:lastModifiedBy>
  <cp:revision>25</cp:revision>
  <dcterms:created xsi:type="dcterms:W3CDTF">2022-10-17T09:41:28Z</dcterms:created>
  <dcterms:modified xsi:type="dcterms:W3CDTF">2023-02-02T09:07:13Z</dcterms:modified>
</cp:coreProperties>
</file>