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84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C8202-21EF-4FCC-A0BA-968828B717B3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CCEC-2CEA-4E88-A6E3-8FDF80DD97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595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C8202-21EF-4FCC-A0BA-968828B717B3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CCEC-2CEA-4E88-A6E3-8FDF80DD97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9760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C8202-21EF-4FCC-A0BA-968828B717B3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CCEC-2CEA-4E88-A6E3-8FDF80DD97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163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C8202-21EF-4FCC-A0BA-968828B717B3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CCEC-2CEA-4E88-A6E3-8FDF80DD97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4236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C8202-21EF-4FCC-A0BA-968828B717B3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CCEC-2CEA-4E88-A6E3-8FDF80DD97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335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C8202-21EF-4FCC-A0BA-968828B717B3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CCEC-2CEA-4E88-A6E3-8FDF80DD97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658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C8202-21EF-4FCC-A0BA-968828B717B3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CCEC-2CEA-4E88-A6E3-8FDF80DD97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524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C8202-21EF-4FCC-A0BA-968828B717B3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CCEC-2CEA-4E88-A6E3-8FDF80DD97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739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C8202-21EF-4FCC-A0BA-968828B717B3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CCEC-2CEA-4E88-A6E3-8FDF80DD97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749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C8202-21EF-4FCC-A0BA-968828B717B3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CCEC-2CEA-4E88-A6E3-8FDF80DD97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682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C8202-21EF-4FCC-A0BA-968828B717B3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CCEC-2CEA-4E88-A6E3-8FDF80DD97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801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5C8202-21EF-4FCC-A0BA-968828B717B3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9CCEC-2CEA-4E88-A6E3-8FDF80DD97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046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2" Target="../media/image1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2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2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2" Target="../media/image2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3" Target="../media/image23.png" Type="http://schemas.openxmlformats.org/officeDocument/2006/relationships/image"/><Relationship Id="rId2" Target="../media/image2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5.xml.rels><?xml version="1.0" encoding="UTF-8" standalone="yes" ?><Relationships xmlns="http://schemas.openxmlformats.org/package/2006/relationships"><Relationship Id="rId2" Target="../media/image2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6.xml.rels><?xml version="1.0" encoding="UTF-8" standalone="yes" ?><Relationships xmlns="http://schemas.openxmlformats.org/package/2006/relationships"><Relationship Id="rId2" Target="../media/image2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7.xml.rels><?xml version="1.0" encoding="UTF-8" standalone="yes" ?><Relationships xmlns="http://schemas.openxmlformats.org/package/2006/relationships"><Relationship Id="rId2" Target="../media/image2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5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8.png" Type="http://schemas.openxmlformats.org/officeDocument/2006/relationships/image"/><Relationship Id="rId4" Target="../media/image7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 ?><Relationships xmlns="http://schemas.openxmlformats.org/package/2006/relationships"><Relationship Id="rId3" Target="../media/image18.jpeg" Type="http://schemas.openxmlformats.org/officeDocument/2006/relationships/image"/><Relationship Id="rId2" Target="../media/image1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8343" y="2167392"/>
            <a:ext cx="11350171" cy="23876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Мнемотехника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 – как одна из эффективных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и творческих методик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в развитии речи детей.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966381"/>
            <a:ext cx="9144000" cy="1655762"/>
          </a:xfrm>
        </p:spPr>
        <p:txBody>
          <a:bodyPr/>
          <a:lstStyle/>
          <a:p>
            <a:r>
              <a:rPr lang="ru-RU" dirty="0" smtClean="0"/>
              <a:t>Подготовила: Немчинова Ирина Викторовна</a:t>
            </a:r>
            <a:br>
              <a:rPr lang="ru-RU" dirty="0" smtClean="0"/>
            </a:br>
            <a:r>
              <a:rPr lang="ru-RU" dirty="0" smtClean="0"/>
              <a:t>воспитатель МБДОУ д/с №2 «Ромашка»</a:t>
            </a:r>
            <a:br>
              <a:rPr lang="ru-RU" dirty="0" smtClean="0"/>
            </a:br>
            <a:r>
              <a:rPr lang="ru-RU" dirty="0" err="1" smtClean="0"/>
              <a:t>г.Данков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2021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8150381"/>
      </p:ext>
    </p:extLst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7961"/>
          </a:xfrm>
        </p:spPr>
        <p:txBody>
          <a:bodyPr/>
          <a:lstStyle/>
          <a:p>
            <a:pPr algn="ctr"/>
            <a:r>
              <a:rPr b="1" dirty="0" lang="ru-RU" smtClean="0">
                <a:solidFill>
                  <a:srgbClr val="C00000"/>
                </a:solidFill>
              </a:rPr>
              <a:t>Отгадывание загадок</a:t>
            </a:r>
            <a:endParaRPr b="1" dirty="0" lang="ru-RU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 rotWithShape="1">
          <a:blip r:embed="rId2"/>
          <a:srcRect b="90" r="-47"/>
          <a:stretch/>
        </p:blipFill>
        <p:spPr>
          <a:xfrm>
            <a:off x="3001613" y="1103086"/>
            <a:ext cx="6926159" cy="4467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753870"/>
      </p:ext>
    </p:extLst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87914" y="321582"/>
            <a:ext cx="5722257" cy="912131"/>
          </a:xfrm>
        </p:spPr>
        <p:txBody>
          <a:bodyPr/>
          <a:lstStyle/>
          <a:p>
            <a:r>
              <a:rPr b="1" dirty="0" lang="ru-RU" smtClean="0">
                <a:solidFill>
                  <a:srgbClr val="C00000"/>
                </a:solidFill>
              </a:rPr>
              <a:t>Отгадывание загадок</a:t>
            </a:r>
            <a:endParaRPr b="1" dirty="0" lang="ru-RU"/>
          </a:p>
        </p:txBody>
      </p:sp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 rotWithShape="1">
          <a:blip r:embed="rId2"/>
          <a:srcRect b="49754" l="54883" r="-31"/>
          <a:stretch/>
        </p:blipFill>
        <p:spPr>
          <a:xfrm>
            <a:off x="2596242" y="1088570"/>
            <a:ext cx="6705600" cy="4669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588961"/>
      </p:ext>
    </p:extLst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30286" y="365126"/>
            <a:ext cx="5529943" cy="912132"/>
          </a:xfrm>
        </p:spPr>
        <p:txBody>
          <a:bodyPr/>
          <a:lstStyle/>
          <a:p>
            <a:r>
              <a:rPr b="1" dirty="0" lang="ru-RU" smtClean="0">
                <a:solidFill>
                  <a:srgbClr val="C00000"/>
                </a:solidFill>
              </a:rPr>
              <a:t>Отгадывание загадок</a:t>
            </a:r>
            <a:endParaRPr b="1" dirty="0" lang="ru-RU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 rotWithShape="1">
          <a:blip r:embed="rId2"/>
          <a:srcRect b="-36" r="50370" t="51603"/>
          <a:stretch/>
        </p:blipFill>
        <p:spPr>
          <a:xfrm>
            <a:off x="2090059" y="1277257"/>
            <a:ext cx="6965027" cy="4252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744798"/>
      </p:ext>
    </p:extLst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1714" y="278039"/>
            <a:ext cx="8998857" cy="1325563"/>
          </a:xfrm>
        </p:spPr>
        <p:txBody>
          <a:bodyPr/>
          <a:lstStyle/>
          <a:p>
            <a:pPr algn="ctr"/>
            <a:r>
              <a:rPr b="1" dirty="0" lang="ru-RU" smtClean="0">
                <a:solidFill>
                  <a:srgbClr val="C00000"/>
                </a:solidFill>
              </a:rPr>
              <a:t>Проговаривание </a:t>
            </a:r>
            <a:r>
              <a:rPr b="1" dirty="0" err="1" lang="ru-RU" smtClean="0">
                <a:solidFill>
                  <a:srgbClr val="C00000"/>
                </a:solidFill>
              </a:rPr>
              <a:t>чистоговорок</a:t>
            </a:r>
            <a:endParaRPr b="1" dirty="0" lang="ru-RU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 rotWithShape="1">
          <a:blip r:embed="rId2"/>
          <a:srcRect b="-68" r="-43"/>
          <a:stretch/>
        </p:blipFill>
        <p:spPr>
          <a:xfrm>
            <a:off x="2830287" y="1277257"/>
            <a:ext cx="6720114" cy="4919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823870"/>
      </p:ext>
    </p:extLst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b="1" dirty="0" lang="ru-RU" smtClean="0">
                <a:solidFill>
                  <a:srgbClr val="C00000"/>
                </a:solidFill>
              </a:rPr>
              <a:t>Проговаривание скороговорок</a:t>
            </a:r>
            <a:endParaRPr b="1" dirty="0" lang="ru-RU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 rotWithShape="1">
          <a:blip r:embed="rId2"/>
          <a:srcRect b="-68" r="34"/>
          <a:stretch/>
        </p:blipFill>
        <p:spPr>
          <a:xfrm>
            <a:off x="624114" y="1436916"/>
            <a:ext cx="5181600" cy="30015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3827" y="1436916"/>
            <a:ext cx="5130573" cy="3016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3667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0" y="365125"/>
            <a:ext cx="8305800" cy="1325563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Заучивание потешек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23706" y="1317625"/>
            <a:ext cx="6015674" cy="4351338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1053168097"/>
      </p:ext>
    </p:extLst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39886" y="365125"/>
            <a:ext cx="7913914" cy="752475"/>
          </a:xfrm>
        </p:spPr>
        <p:txBody>
          <a:bodyPr/>
          <a:lstStyle/>
          <a:p>
            <a:r>
              <a:rPr b="1" dirty="0" lang="ru-RU" smtClean="0">
                <a:solidFill>
                  <a:srgbClr val="C00000"/>
                </a:solidFill>
              </a:rPr>
              <a:t>Заучивание стихотворения</a:t>
            </a:r>
            <a:endParaRPr b="1" dirty="0" lang="ru-RU">
              <a:solidFill>
                <a:srgbClr val="C00000"/>
              </a:solidFill>
            </a:endParaRPr>
          </a:p>
        </p:txBody>
      </p:sp>
      <p:pic>
        <p:nvPicPr>
          <p:cNvPr id="8" name="Объект 7"/>
          <p:cNvPicPr>
            <a:picLocks noChangeAspect="1" noGrp="1"/>
          </p:cNvPicPr>
          <p:nvPr>
            <p:ph idx="1"/>
          </p:nvPr>
        </p:nvPicPr>
        <p:blipFill rotWithShape="1">
          <a:blip r:embed="rId2"/>
          <a:srcRect b="67" r="-7"/>
          <a:stretch/>
        </p:blipFill>
        <p:spPr>
          <a:xfrm>
            <a:off x="2656115" y="1001485"/>
            <a:ext cx="6908800" cy="574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371920"/>
      </p:ext>
    </p:extLst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79904"/>
          </a:xfrm>
        </p:spPr>
        <p:txBody>
          <a:bodyPr>
            <a:normAutofit fontScale="90000"/>
          </a:bodyPr>
          <a:lstStyle/>
          <a:p>
            <a:pPr algn="ctr"/>
            <a:r>
              <a:rPr b="1" dirty="0" lang="ru-RU" smtClean="0">
                <a:solidFill>
                  <a:srgbClr val="C00000"/>
                </a:solidFill>
              </a:rPr>
              <a:t>Рассказывание сказки</a:t>
            </a:r>
            <a:endParaRPr b="1" dirty="0" lang="ru-RU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 rotWithShape="1">
          <a:blip r:embed="rId2"/>
          <a:srcRect b="-12" r="4"/>
          <a:stretch/>
        </p:blipFill>
        <p:spPr>
          <a:xfrm>
            <a:off x="1132114" y="1045030"/>
            <a:ext cx="9927772" cy="5065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9309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6601" y="1303111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Учите ребенка каким-нибудь неизвестным ему пяти словам  - он будет долго и напрасно мучиться , но свяжите двадцать таких, слов с картинками ,и он их усвоит на лету.</a:t>
            </a:r>
          </a:p>
          <a:p>
            <a:pPr marL="0" indent="0" algn="r">
              <a:buNone/>
            </a:pPr>
            <a:r>
              <a:rPr lang="ru-RU" dirty="0" smtClean="0">
                <a:solidFill>
                  <a:srgbClr val="C00000"/>
                </a:solidFill>
              </a:rPr>
              <a:t>                           К.Д. Ушинский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42686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 smtClean="0">
                <a:solidFill>
                  <a:srgbClr val="C00000"/>
                </a:solidFill>
              </a:rPr>
              <a:t>Спасибо за внимание!</a:t>
            </a:r>
            <a:endParaRPr lang="ru-RU" sz="6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648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Что такое мнемотехника?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6114" y="1825625"/>
            <a:ext cx="118872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/>
              <a:t>Мнемотехника – это техника развития памяти. </a:t>
            </a:r>
            <a:br>
              <a:rPr lang="ru-RU" sz="3200" dirty="0"/>
            </a:br>
            <a:endParaRPr lang="ru-RU" sz="3200" dirty="0" smtClean="0"/>
          </a:p>
          <a:p>
            <a:pPr marL="0" indent="0" algn="ctr">
              <a:buNone/>
            </a:pPr>
            <a:r>
              <a:rPr lang="ru-RU" sz="3000" dirty="0" smtClean="0"/>
              <a:t>Мнемотехника </a:t>
            </a:r>
            <a:r>
              <a:rPr lang="ru-RU" sz="3000" dirty="0"/>
              <a:t>представляет собой совокупность </a:t>
            </a:r>
            <a:r>
              <a:rPr lang="ru-RU" sz="3000" dirty="0" smtClean="0"/>
              <a:t>правил </a:t>
            </a:r>
            <a:r>
              <a:rPr lang="ru-RU" sz="3000" dirty="0"/>
              <a:t>и приёмов, облегчающих запоминание сохранение </a:t>
            </a:r>
            <a:r>
              <a:rPr lang="ru-RU" sz="3000" dirty="0" smtClean="0"/>
              <a:t>и </a:t>
            </a:r>
            <a:r>
              <a:rPr lang="ru-RU" sz="3000" dirty="0"/>
              <a:t>воспроизведение информации.</a:t>
            </a:r>
          </a:p>
        </p:txBody>
      </p:sp>
    </p:spTree>
    <p:extLst>
      <p:ext uri="{BB962C8B-B14F-4D97-AF65-F5344CB8AC3E}">
        <p14:creationId xmlns:p14="http://schemas.microsoft.com/office/powerpoint/2010/main" val="68504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90954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С помощью мнемотехники можно 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   решать  следующие задачи: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42345"/>
            <a:ext cx="10515600" cy="4351338"/>
          </a:xfrm>
        </p:spPr>
        <p:txBody>
          <a:bodyPr/>
          <a:lstStyle/>
          <a:p>
            <a:pPr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ru-RU" dirty="0" smtClean="0"/>
              <a:t> Развивать связную речь;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ru-RU" dirty="0" smtClean="0"/>
              <a:t> Развивать у детей умение с помощью графической  аналогии;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ru-RU" dirty="0" smtClean="0"/>
              <a:t> Понимать и рассказывать знакомые сказки, стихи;</a:t>
            </a:r>
            <a:endParaRPr lang="ru-RU" dirty="0"/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ru-RU" dirty="0" smtClean="0"/>
              <a:t>Обучать детей правильному звукопроизношению;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ru-RU" dirty="0" smtClean="0"/>
              <a:t>Развивать у детей сообразительность, умение сравнивать, выделять существенные признаки;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ru-RU" dirty="0" smtClean="0"/>
              <a:t>Развивать у детей психические процессы: мышление, внимание, воображение, память 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5835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57" y="500062"/>
            <a:ext cx="113792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Мнемотехника строится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 от простого к сложному: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868752" y="1506865"/>
            <a:ext cx="4048095" cy="786452"/>
          </a:xfrm>
          <a:prstGeom prst="rect">
            <a:avLst/>
          </a:prstGeom>
        </p:spPr>
      </p:pic>
      <p:cxnSp>
        <p:nvCxnSpPr>
          <p:cNvPr id="6" name="Прямая со стрелкой 5"/>
          <p:cNvCxnSpPr/>
          <p:nvPr/>
        </p:nvCxnSpPr>
        <p:spPr>
          <a:xfrm>
            <a:off x="5892799" y="2293317"/>
            <a:ext cx="0" cy="540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868752" y="2909942"/>
            <a:ext cx="4048095" cy="780356"/>
          </a:xfrm>
          <a:prstGeom prst="rect">
            <a:avLst/>
          </a:prstGeom>
        </p:spPr>
      </p:pic>
      <p:cxnSp>
        <p:nvCxnSpPr>
          <p:cNvPr id="10" name="Прямая со стрелкой 9"/>
          <p:cNvCxnSpPr/>
          <p:nvPr/>
        </p:nvCxnSpPr>
        <p:spPr>
          <a:xfrm>
            <a:off x="5892799" y="3690298"/>
            <a:ext cx="0" cy="540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868752" y="4470654"/>
            <a:ext cx="3968840" cy="78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267299"/>
      </p:ext>
    </p:extLst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3057" y="562882"/>
            <a:ext cx="10515600" cy="4351338"/>
          </a:xfrm>
        </p:spPr>
        <p:txBody>
          <a:bodyPr/>
          <a:lstStyle/>
          <a:p>
            <a:pPr indent="0" marL="0">
              <a:buNone/>
            </a:pPr>
            <a:r>
              <a:rPr dirty="0" lang="ru-RU" smtClean="0"/>
              <a:t> </a:t>
            </a:r>
            <a:r>
              <a:rPr b="1" dirty="0" err="1" lang="ru-RU" smtClean="0">
                <a:solidFill>
                  <a:srgbClr val="C00000"/>
                </a:solidFill>
              </a:rPr>
              <a:t>Мнемоквадрат</a:t>
            </a:r>
            <a:r>
              <a:rPr dirty="0" lang="ru-RU" smtClean="0"/>
              <a:t> -   одиночное изображение, которое обозначает одно слово, словосочетание или простое предложение.</a:t>
            </a:r>
          </a:p>
          <a:p>
            <a:pPr indent="0" marL="0">
              <a:buNone/>
            </a:pPr>
            <a:endParaRPr dirty="0"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b="134" r="-67"/>
          <a:stretch/>
        </p:blipFill>
        <p:spPr>
          <a:xfrm>
            <a:off x="797877" y="1785258"/>
            <a:ext cx="2306833" cy="2220686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b="35731" r="52793"/>
          <a:stretch/>
        </p:blipFill>
        <p:spPr>
          <a:xfrm>
            <a:off x="3467197" y="1785258"/>
            <a:ext cx="2435592" cy="2220686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b="-32" l="57620" r="32" t="35244"/>
          <a:stretch/>
        </p:blipFill>
        <p:spPr>
          <a:xfrm>
            <a:off x="6265276" y="1800074"/>
            <a:ext cx="2167388" cy="2220686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76929" y="1785258"/>
            <a:ext cx="2310388" cy="2250318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/>
          <a:srcRect b="-24" r="31"/>
          <a:stretch/>
        </p:blipFill>
        <p:spPr>
          <a:xfrm>
            <a:off x="4806052" y="4182327"/>
            <a:ext cx="2918447" cy="2091986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3627577984"/>
      </p:ext>
    </p:extLst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2428" y="388710"/>
            <a:ext cx="10515600" cy="1091747"/>
          </a:xfrm>
        </p:spPr>
        <p:txBody>
          <a:bodyPr/>
          <a:lstStyle/>
          <a:p>
            <a:pPr indent="0" marL="0">
              <a:buNone/>
            </a:pPr>
            <a:r>
              <a:rPr dirty="0" lang="ru-RU" smtClean="0"/>
              <a:t> </a:t>
            </a:r>
            <a:r>
              <a:rPr b="1" dirty="0" err="1" lang="ru-RU" smtClean="0">
                <a:solidFill>
                  <a:srgbClr val="C00000"/>
                </a:solidFill>
              </a:rPr>
              <a:t>Мнемодорожка</a:t>
            </a:r>
            <a:r>
              <a:rPr dirty="0" lang="ru-RU" smtClean="0"/>
              <a:t> – ряд картинок (3-5), по которым можно составить небольшой рассказ в 2 - 4 предложения. </a:t>
            </a:r>
            <a:endParaRPr dirty="0"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b="371" r="108"/>
          <a:stretch/>
        </p:blipFill>
        <p:spPr>
          <a:xfrm>
            <a:off x="667656" y="1197427"/>
            <a:ext cx="10856687" cy="216263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b="-155" r="-27"/>
          <a:stretch/>
        </p:blipFill>
        <p:spPr>
          <a:xfrm>
            <a:off x="689426" y="3360057"/>
            <a:ext cx="10813145" cy="202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6162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22498" y="1202077"/>
            <a:ext cx="6076145" cy="4351338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580571" y="365125"/>
            <a:ext cx="10773229" cy="1325563"/>
          </a:xfrm>
        </p:spPr>
        <p:txBody>
          <a:bodyPr anchor="t"/>
          <a:lstStyle/>
          <a:p>
            <a:pPr algn="l" eaLnBrk="1" hangingPunct="1"/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</a:rPr>
              <a:t>Мнемотаблица</a:t>
            </a:r>
            <a:r>
              <a:rPr lang="ru-RU" sz="2800" b="1" dirty="0" smtClean="0">
                <a:latin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</a:rPr>
              <a:t>– это целая схема, в которую заложен текст ( рассказ, стих, сказка и т. п.)</a:t>
            </a:r>
            <a:r>
              <a:rPr lang="ru-RU" sz="2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327069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51085" y="324189"/>
            <a:ext cx="5152572" cy="1325563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Что дает мнемотехника 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83311" y="986971"/>
            <a:ext cx="3379358" cy="19368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204665" y="993044"/>
            <a:ext cx="3384919" cy="193077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362668" y="1955396"/>
            <a:ext cx="3841997" cy="22126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83311" y="3012187"/>
            <a:ext cx="3379357" cy="209312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204665" y="3185688"/>
            <a:ext cx="3427895" cy="1919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931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3829" y="365126"/>
            <a:ext cx="11669485" cy="59281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Мнемотаблицы, отображающие последовательность действий.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829" y="957944"/>
            <a:ext cx="4789714" cy="39907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7715" y="957945"/>
            <a:ext cx="6411920" cy="399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7249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199</Words>
  <Application>Microsoft Office PowerPoint</Application>
  <PresentationFormat>Широкоэкранный</PresentationFormat>
  <Paragraphs>29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Wingdings</vt:lpstr>
      <vt:lpstr>Тема Office</vt:lpstr>
      <vt:lpstr>Мнемотехника  – как одна из эффективных  и творческих методик  в развитии речи детей.</vt:lpstr>
      <vt:lpstr>Что такое мнемотехника?</vt:lpstr>
      <vt:lpstr>С помощью мнемотехники можно      решать  следующие задачи:</vt:lpstr>
      <vt:lpstr>Мнемотехника строится  от простого к сложному: </vt:lpstr>
      <vt:lpstr>Презентация PowerPoint</vt:lpstr>
      <vt:lpstr>Презентация PowerPoint</vt:lpstr>
      <vt:lpstr>Мнемотаблица – это целая схема, в которую заложен текст ( рассказ, стих, сказка и т. п.) </vt:lpstr>
      <vt:lpstr>Что дает мнемотехника ? </vt:lpstr>
      <vt:lpstr>Мнемотаблицы, отображающие последовательность действий.</vt:lpstr>
      <vt:lpstr>Отгадывание загадок</vt:lpstr>
      <vt:lpstr>Отгадывание загадок</vt:lpstr>
      <vt:lpstr>Отгадывание загадок</vt:lpstr>
      <vt:lpstr>Проговаривание чистоговорок</vt:lpstr>
      <vt:lpstr>Проговаривание скороговорок</vt:lpstr>
      <vt:lpstr>Заучивание потешек</vt:lpstr>
      <vt:lpstr>Заучивание стихотворения</vt:lpstr>
      <vt:lpstr>Рассказывание сказки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Мнемотехника  – как одна из эффективных  и творческих методик  в развитии речи детей.</dc:title>
  <dc:creator>Анастасия</dc:creator>
  <cp:lastModifiedBy>Анастасия</cp:lastModifiedBy>
  <cp:revision>10</cp:revision>
  <dcterms:created xsi:type="dcterms:W3CDTF">2021-10-26T07:25:16Z</dcterms:created>
  <dcterms:modified xsi:type="dcterms:W3CDTF">2021-10-26T08:39:16Z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621413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