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2" r:id="rId4"/>
    <p:sldId id="264" r:id="rId5"/>
    <p:sldId id="265" r:id="rId6"/>
    <p:sldId id="266" r:id="rId7"/>
    <p:sldId id="267" r:id="rId8"/>
    <p:sldId id="270" r:id="rId9"/>
    <p:sldId id="271"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8797"/>
    <a:srgbClr val="84CDC8"/>
    <a:srgbClr val="A2B84A"/>
    <a:srgbClr val="FEF0D3"/>
    <a:srgbClr val="A0C238"/>
    <a:srgbClr val="0D8697"/>
    <a:srgbClr val="C6247A"/>
    <a:srgbClr val="C52378"/>
    <a:srgbClr val="98124D"/>
    <a:srgbClr val="853E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6433" autoAdjust="0"/>
  </p:normalViewPr>
  <p:slideViewPr>
    <p:cSldViewPr snapToGrid="0">
      <p:cViewPr varScale="1">
        <p:scale>
          <a:sx n="68" d="100"/>
          <a:sy n="68" d="100"/>
        </p:scale>
        <p:origin x="134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25.04.2025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9538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25.04.2025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677201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25.04.2025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31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9389A218-1BD9-44B7-AD25-60C2204205A7}" type="datetimeFigureOut">
              <a:rPr lang="ru-RU" smtClean="0"/>
              <a:t>25.04.2025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366191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9389A218-1BD9-44B7-AD25-60C2204205A7}" type="datetimeFigureOut">
              <a:rPr lang="ru-RU" smtClean="0"/>
              <a:t>25.04.2025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3194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9389A218-1BD9-44B7-AD25-60C2204205A7}" type="datetimeFigureOut">
              <a:rPr lang="ru-RU" smtClean="0"/>
              <a:t>25.04.2025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8704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389A218-1BD9-44B7-AD25-60C2204205A7}" type="datetimeFigureOut">
              <a:rPr lang="ru-RU" smtClean="0"/>
              <a:t>25.04.2025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909886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9389A218-1BD9-44B7-AD25-60C2204205A7}" type="datetimeFigureOut">
              <a:rPr lang="ru-RU" smtClean="0"/>
              <a:t>25.04.2025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530264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A218-1BD9-44B7-AD25-60C2204205A7}" type="datetimeFigureOut">
              <a:rPr lang="ru-RU" smtClean="0"/>
              <a:t>25.04.2025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71439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25.04.2025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142673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9389A218-1BD9-44B7-AD25-60C2204205A7}" type="datetimeFigureOut">
              <a:rPr lang="ru-RU" smtClean="0"/>
              <a:t>25.04.2025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1C5C7EFC-FB93-4B0A-97A4-5DFF6022B23C}" type="slidenum">
              <a:rPr lang="ru-RU" smtClean="0"/>
              <a:t>‹#›</a:t>
            </a:fld>
            <a:endParaRPr lang="ru-RU"/>
          </a:p>
        </p:txBody>
      </p:sp>
    </p:spTree>
    <p:extLst>
      <p:ext uri="{BB962C8B-B14F-4D97-AF65-F5344CB8AC3E}">
        <p14:creationId xmlns:p14="http://schemas.microsoft.com/office/powerpoint/2010/main" val="417448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9A218-1BD9-44B7-AD25-60C2204205A7}" type="datetimeFigureOut">
              <a:rPr lang="ru-RU" smtClean="0"/>
              <a:t>25.04.2025</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7EFC-FB93-4B0A-97A4-5DFF6022B23C}" type="slidenum">
              <a:rPr lang="ru-RU" smtClean="0"/>
              <a:t>‹#›</a:t>
            </a:fld>
            <a:endParaRPr lang="ru-RU"/>
          </a:p>
        </p:txBody>
      </p:sp>
    </p:spTree>
    <p:extLst>
      <p:ext uri="{BB962C8B-B14F-4D97-AF65-F5344CB8AC3E}">
        <p14:creationId xmlns:p14="http://schemas.microsoft.com/office/powerpoint/2010/main" val="2746177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6858000"/>
          </a:xfrm>
          <a:prstGeom prst="rect">
            <a:avLst/>
          </a:prstGeom>
        </p:spPr>
      </p:pic>
      <p:sp>
        <p:nvSpPr>
          <p:cNvPr id="4" name="Прямоугольник 3"/>
          <p:cNvSpPr/>
          <p:nvPr/>
        </p:nvSpPr>
        <p:spPr>
          <a:xfrm>
            <a:off x="259165" y="2758608"/>
            <a:ext cx="8975188" cy="923330"/>
          </a:xfrm>
          <a:prstGeom prst="rect">
            <a:avLst/>
          </a:prstGeom>
        </p:spPr>
        <p:txBody>
          <a:bodyPr wrap="square">
            <a:spAutoFit/>
          </a:bodyPr>
          <a:lstStyle/>
          <a:p>
            <a:pPr algn="ctr"/>
            <a:r>
              <a:rPr lang="ru-RU" sz="5400" b="1" dirty="0">
                <a:ln w="19050">
                  <a:solidFill>
                    <a:srgbClr val="FEF0D3"/>
                  </a:solidFill>
                </a:ln>
                <a:solidFill>
                  <a:srgbClr val="A2B84A"/>
                </a:solidFill>
                <a:effectLst>
                  <a:outerShdw blurRad="38100" dist="25400" dir="5400000" algn="ctr" rotWithShape="0">
                    <a:srgbClr val="6E747A">
                      <a:alpha val="43000"/>
                    </a:srgbClr>
                  </a:outerShdw>
                </a:effectLst>
                <a:latin typeface="Nautilus Pompilius" panose="02000000000000000000" pitchFamily="50" charset="-52"/>
                <a:ea typeface="Tahoma" panose="020B0604030504040204" pitchFamily="34" charset="0"/>
                <a:cs typeface="Arial" panose="020B0604020202020204" pitchFamily="34" charset="0"/>
              </a:rPr>
              <a:t>Игры с тревожными детьми</a:t>
            </a:r>
          </a:p>
        </p:txBody>
      </p:sp>
      <p:sp>
        <p:nvSpPr>
          <p:cNvPr id="2" name="Прямоугольник 1"/>
          <p:cNvSpPr/>
          <p:nvPr/>
        </p:nvSpPr>
        <p:spPr>
          <a:xfrm>
            <a:off x="3108959" y="4519379"/>
            <a:ext cx="6223867" cy="577850"/>
          </a:xfrm>
          <a:prstGeom prst="rect">
            <a:avLst/>
          </a:prstGeom>
        </p:spPr>
        <p:txBody>
          <a:bodyPr wrap="square">
            <a:spAutoFit/>
          </a:bodyPr>
          <a:lstStyle/>
          <a:p>
            <a:pPr>
              <a:lnSpc>
                <a:spcPct val="150000"/>
              </a:lnSpc>
            </a:pPr>
            <a:r>
              <a:rPr lang="ru-RU" sz="2400" dirty="0">
                <a:latin typeface="Arial" panose="020B0604020202020204" pitchFamily="34" charset="0"/>
                <a:ea typeface="Tahoma" panose="020B0604030504040204" pitchFamily="34" charset="0"/>
                <a:cs typeface="Arial" panose="020B0604020202020204" pitchFamily="34" charset="0"/>
              </a:rPr>
              <a:t>Инструктор по физкультуре: Авдеева О.П.</a:t>
            </a:r>
          </a:p>
        </p:txBody>
      </p:sp>
    </p:spTree>
    <p:extLst>
      <p:ext uri="{BB962C8B-B14F-4D97-AF65-F5344CB8AC3E}">
        <p14:creationId xmlns:p14="http://schemas.microsoft.com/office/powerpoint/2010/main" val="2552666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6858000"/>
          </a:xfrm>
          <a:prstGeom prst="rect">
            <a:avLst/>
          </a:prstGeom>
        </p:spPr>
      </p:pic>
      <p:sp>
        <p:nvSpPr>
          <p:cNvPr id="3" name="Заголовок 2"/>
          <p:cNvSpPr>
            <a:spLocks noGrp="1"/>
          </p:cNvSpPr>
          <p:nvPr>
            <p:ph type="title"/>
          </p:nvPr>
        </p:nvSpPr>
        <p:spPr/>
        <p:txBody>
          <a:bodyPr>
            <a:noAutofit/>
          </a:bodyPr>
          <a:lstStyle/>
          <a:p>
            <a:r>
              <a:rPr lang="ru-RU" sz="3200" dirty="0">
                <a:solidFill>
                  <a:srgbClr val="000000"/>
                </a:solidFill>
                <a:latin typeface="Roboto"/>
              </a:rPr>
              <a:t>	Основные правила профилактики 	тревожности и помощи тревожному 				ребенку.</a:t>
            </a:r>
            <a:endParaRPr lang="ru-RU" sz="3200" dirty="0"/>
          </a:p>
        </p:txBody>
      </p:sp>
      <p:sp>
        <p:nvSpPr>
          <p:cNvPr id="6" name="Объект 5"/>
          <p:cNvSpPr>
            <a:spLocks noGrp="1"/>
          </p:cNvSpPr>
          <p:nvPr>
            <p:ph idx="1"/>
          </p:nvPr>
        </p:nvSpPr>
        <p:spPr/>
        <p:txBody>
          <a:bodyPr/>
          <a:lstStyle/>
          <a:p>
            <a:r>
              <a:rPr lang="ru-RU" dirty="0">
                <a:solidFill>
                  <a:srgbClr val="000000"/>
                </a:solidFill>
                <a:latin typeface="Roboto"/>
              </a:rPr>
              <a:t>1. Повышать самооценку ребенка;</a:t>
            </a:r>
          </a:p>
          <a:p>
            <a:endParaRPr lang="ru-RU" dirty="0">
              <a:solidFill>
                <a:srgbClr val="000000"/>
              </a:solidFill>
              <a:latin typeface="Roboto"/>
            </a:endParaRPr>
          </a:p>
          <a:p>
            <a:r>
              <a:rPr lang="ru-RU" dirty="0">
                <a:solidFill>
                  <a:srgbClr val="000000"/>
                </a:solidFill>
                <a:latin typeface="Roboto"/>
              </a:rPr>
              <a:t>2. Обучать ребенка умению управлять своим поведением;</a:t>
            </a:r>
          </a:p>
          <a:p>
            <a:endParaRPr lang="ru-RU" dirty="0">
              <a:solidFill>
                <a:srgbClr val="000000"/>
              </a:solidFill>
              <a:latin typeface="Roboto"/>
            </a:endParaRPr>
          </a:p>
          <a:p>
            <a:r>
              <a:rPr lang="ru-RU" dirty="0">
                <a:solidFill>
                  <a:srgbClr val="000000"/>
                </a:solidFill>
                <a:latin typeface="Roboto"/>
              </a:rPr>
              <a:t>3. Снятие мышечного напряжения.</a:t>
            </a:r>
            <a:endParaRPr lang="ru-RU" dirty="0"/>
          </a:p>
        </p:txBody>
      </p:sp>
    </p:spTree>
    <p:extLst>
      <p:ext uri="{BB962C8B-B14F-4D97-AF65-F5344CB8AC3E}">
        <p14:creationId xmlns:p14="http://schemas.microsoft.com/office/powerpoint/2010/main" val="3655593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3" name="Заголовок 2"/>
          <p:cNvSpPr>
            <a:spLocks noGrp="1"/>
          </p:cNvSpPr>
          <p:nvPr>
            <p:ph type="title"/>
          </p:nvPr>
        </p:nvSpPr>
        <p:spPr/>
        <p:txBody>
          <a:bodyPr/>
          <a:lstStyle/>
          <a:p>
            <a:r>
              <a:rPr lang="ru-RU" dirty="0">
                <a:solidFill>
                  <a:srgbClr val="000000"/>
                </a:solidFill>
                <a:latin typeface="Roboto"/>
              </a:rPr>
              <a:t>	Снятие мышечного 				напряжения</a:t>
            </a:r>
            <a:endParaRPr lang="ru-RU" dirty="0"/>
          </a:p>
        </p:txBody>
      </p:sp>
      <p:sp>
        <p:nvSpPr>
          <p:cNvPr id="5" name="Объект 4"/>
          <p:cNvSpPr>
            <a:spLocks noGrp="1"/>
          </p:cNvSpPr>
          <p:nvPr>
            <p:ph idx="1"/>
          </p:nvPr>
        </p:nvSpPr>
        <p:spPr>
          <a:xfrm>
            <a:off x="973014" y="1825625"/>
            <a:ext cx="7221417" cy="4351338"/>
          </a:xfrm>
        </p:spPr>
        <p:txBody>
          <a:bodyPr/>
          <a:lstStyle/>
          <a:p>
            <a:pPr marL="0" indent="0">
              <a:buNone/>
            </a:pPr>
            <a:r>
              <a:rPr lang="ru-RU" dirty="0">
                <a:solidFill>
                  <a:srgbClr val="000000"/>
                </a:solidFill>
                <a:latin typeface="Roboto"/>
              </a:rPr>
              <a:t>• релаксация (под спокойную, приятную музыку);</a:t>
            </a:r>
            <a:br>
              <a:rPr lang="ru-RU" dirty="0"/>
            </a:br>
            <a:r>
              <a:rPr lang="ru-RU" dirty="0">
                <a:solidFill>
                  <a:srgbClr val="000000"/>
                </a:solidFill>
                <a:latin typeface="Roboto"/>
              </a:rPr>
              <a:t>• игры на телесный контакт, массаж, ласковые прикосновения;</a:t>
            </a:r>
            <a:br>
              <a:rPr lang="ru-RU" dirty="0"/>
            </a:br>
            <a:r>
              <a:rPr lang="ru-RU" dirty="0">
                <a:solidFill>
                  <a:srgbClr val="000000"/>
                </a:solidFill>
                <a:latin typeface="Roboto"/>
              </a:rPr>
              <a:t>• «рисование» на спине (упражнение «Добрый мелок»);</a:t>
            </a:r>
            <a:br>
              <a:rPr lang="ru-RU" dirty="0"/>
            </a:br>
            <a:r>
              <a:rPr lang="ru-RU" dirty="0">
                <a:solidFill>
                  <a:srgbClr val="000000"/>
                </a:solidFill>
                <a:latin typeface="Roboto"/>
              </a:rPr>
              <a:t>• игры на дыхание («воздушный шарик» - надуваем шарик руки на животе: вздох – шарик надули, выдох — сдули).</a:t>
            </a:r>
            <a:endParaRPr lang="ru-RU" dirty="0"/>
          </a:p>
        </p:txBody>
      </p:sp>
    </p:spTree>
    <p:extLst>
      <p:ext uri="{BB962C8B-B14F-4D97-AF65-F5344CB8AC3E}">
        <p14:creationId xmlns:p14="http://schemas.microsoft.com/office/powerpoint/2010/main" val="3317919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226682" y="741285"/>
            <a:ext cx="2888117" cy="577850"/>
          </a:xfrm>
          <a:prstGeom prst="rect">
            <a:avLst/>
          </a:prstGeom>
        </p:spPr>
        <p:txBody>
          <a:bodyPr wrap="square">
            <a:spAutoFit/>
          </a:bodyPr>
          <a:lstStyle/>
          <a:p>
            <a:pPr marL="514350" indent="-514350">
              <a:lnSpc>
                <a:spcPct val="150000"/>
              </a:lnSpc>
              <a:buFont typeface="+mj-lt"/>
              <a:buAutoNum type="romanUcPeriod"/>
            </a:pPr>
            <a:endParaRPr lang="ru-RU" sz="2400" i="1" dirty="0">
              <a:latin typeface="Arial" panose="020B0604020202020204" pitchFamily="34" charset="0"/>
              <a:ea typeface="Tahoma" panose="020B0604030504040204" pitchFamily="34" charset="0"/>
              <a:cs typeface="Arial" panose="020B0604020202020204" pitchFamily="34" charset="0"/>
            </a:endParaRPr>
          </a:p>
        </p:txBody>
      </p:sp>
      <p:sp>
        <p:nvSpPr>
          <p:cNvPr id="3" name="Заголовок 2"/>
          <p:cNvSpPr>
            <a:spLocks noGrp="1"/>
          </p:cNvSpPr>
          <p:nvPr>
            <p:ph type="title"/>
          </p:nvPr>
        </p:nvSpPr>
        <p:spPr>
          <a:xfrm>
            <a:off x="1041010" y="112542"/>
            <a:ext cx="7896371" cy="2560319"/>
          </a:xfrm>
        </p:spPr>
        <p:txBody>
          <a:bodyPr>
            <a:normAutofit fontScale="90000"/>
          </a:bodyPr>
          <a:lstStyle/>
          <a:p>
            <a:r>
              <a:rPr lang="ru-RU" dirty="0"/>
              <a:t>		</a:t>
            </a:r>
            <a:r>
              <a:rPr lang="ru-RU" sz="2000" b="1" dirty="0"/>
              <a:t> </a:t>
            </a:r>
            <a:r>
              <a:rPr lang="ru-RU" sz="2000" b="1" dirty="0">
                <a:latin typeface="Arial" panose="020B0604020202020204" pitchFamily="34" charset="0"/>
                <a:cs typeface="Arial" panose="020B0604020202020204" pitchFamily="34" charset="0"/>
              </a:rPr>
              <a:t>«КОРАБЛЬ И ВЕТЕР»</a:t>
            </a:r>
            <a:r>
              <a:rPr lang="ru-RU" sz="2000" dirty="0">
                <a:latin typeface="Arial" panose="020B0604020202020204" pitchFamily="34" charset="0"/>
                <a:cs typeface="Arial" panose="020B0604020202020204" pitchFamily="34" charset="0"/>
              </a:rPr>
              <a:t> </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/На восстановления дыхания/</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«Представьте себе, что наш парусник плывет по  волнам, но вдруг он</a:t>
            </a:r>
            <a:br>
              <a:rPr lang="ru-RU" sz="2000" dirty="0">
                <a:latin typeface="Arial" panose="020B0604020202020204" pitchFamily="34" charset="0"/>
                <a:cs typeface="Arial" panose="020B0604020202020204" pitchFamily="34" charset="0"/>
              </a:rPr>
            </a:br>
            <a:r>
              <a:rPr lang="ru-RU" sz="2000" dirty="0">
                <a:latin typeface="Arial" panose="020B0604020202020204" pitchFamily="34" charset="0"/>
                <a:cs typeface="Arial" panose="020B0604020202020204" pitchFamily="34" charset="0"/>
              </a:rPr>
              <a:t>остановился. Давайте поможем ему и позовём на помощь ветер. Вдохните в себя воздух, сильно втяните щёки. А теперь шумно выдохните через рот воздух, и пусть вырвавшийся на волю ветер подгоняет кораблик. Давайте попробуем еще раз. Я хочу услышать, как шумит ветер!»   </a:t>
            </a:r>
            <a:br>
              <a:rPr lang="ru-RU" sz="2000" dirty="0">
                <a:latin typeface="Arial" panose="020B0604020202020204" pitchFamily="34" charset="0"/>
                <a:cs typeface="Arial" panose="020B0604020202020204" pitchFamily="34" charset="0"/>
              </a:rPr>
            </a:br>
            <a:endParaRPr lang="ru-RU" sz="2000" b="1" dirty="0">
              <a:latin typeface="Arial" panose="020B0604020202020204" pitchFamily="34" charset="0"/>
              <a:cs typeface="Arial" panose="020B0604020202020204" pitchFamily="34" charset="0"/>
            </a:endParaRPr>
          </a:p>
        </p:txBody>
      </p:sp>
      <p:pic>
        <p:nvPicPr>
          <p:cNvPr id="9" name="Рисунок 8">
            <a:extLst>
              <a:ext uri="{FF2B5EF4-FFF2-40B4-BE49-F238E27FC236}">
                <a16:creationId xmlns:a16="http://schemas.microsoft.com/office/drawing/2014/main" id="{E3CBCB9D-5AAD-491B-8DAC-6C06D77FE7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53" y="2672861"/>
            <a:ext cx="8659447" cy="3896751"/>
          </a:xfrm>
          <a:prstGeom prst="rect">
            <a:avLst/>
          </a:prstGeom>
        </p:spPr>
      </p:pic>
    </p:spTree>
    <p:extLst>
      <p:ext uri="{BB962C8B-B14F-4D97-AF65-F5344CB8AC3E}">
        <p14:creationId xmlns:p14="http://schemas.microsoft.com/office/powerpoint/2010/main" val="563914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226682" y="741285"/>
            <a:ext cx="2888117" cy="577850"/>
          </a:xfrm>
          <a:prstGeom prst="rect">
            <a:avLst/>
          </a:prstGeom>
        </p:spPr>
        <p:txBody>
          <a:bodyPr wrap="square">
            <a:spAutoFit/>
          </a:bodyPr>
          <a:lstStyle/>
          <a:p>
            <a:pPr marL="514350" indent="-514350">
              <a:lnSpc>
                <a:spcPct val="150000"/>
              </a:lnSpc>
              <a:buFont typeface="+mj-lt"/>
              <a:buAutoNum type="romanUcPeriod"/>
            </a:pPr>
            <a:endParaRPr lang="ru-RU" sz="2400" i="1" dirty="0">
              <a:latin typeface="Arial" panose="020B0604020202020204" pitchFamily="34" charset="0"/>
              <a:ea typeface="Tahoma" panose="020B0604030504040204" pitchFamily="34" charset="0"/>
              <a:cs typeface="Arial" panose="020B0604020202020204" pitchFamily="34" charset="0"/>
            </a:endParaRPr>
          </a:p>
        </p:txBody>
      </p:sp>
      <p:sp>
        <p:nvSpPr>
          <p:cNvPr id="5" name="Объект 4"/>
          <p:cNvSpPr>
            <a:spLocks noGrp="1"/>
          </p:cNvSpPr>
          <p:nvPr>
            <p:ph idx="1"/>
          </p:nvPr>
        </p:nvSpPr>
        <p:spPr>
          <a:xfrm>
            <a:off x="1118382" y="264202"/>
            <a:ext cx="7303478" cy="2109865"/>
          </a:xfrm>
        </p:spPr>
        <p:txBody>
          <a:bodyPr/>
          <a:lstStyle/>
          <a:p>
            <a:pPr marL="0" indent="0" algn="ctr">
              <a:buNone/>
            </a:pPr>
            <a:r>
              <a:rPr lang="ru-RU" sz="1800" b="1" dirty="0">
                <a:latin typeface="Arial" panose="020B0604020202020204" pitchFamily="34" charset="0"/>
                <a:cs typeface="Arial" panose="020B0604020202020204" pitchFamily="34" charset="0"/>
              </a:rPr>
              <a:t>«ШТАНГА»</a:t>
            </a:r>
            <a:endParaRPr lang="ru-RU" sz="1800" dirty="0">
              <a:latin typeface="Arial" panose="020B0604020202020204" pitchFamily="34" charset="0"/>
              <a:cs typeface="Arial" panose="020B0604020202020204" pitchFamily="34" charset="0"/>
            </a:endParaRPr>
          </a:p>
          <a:p>
            <a:pPr marL="0" indent="0">
              <a:buNone/>
            </a:pPr>
            <a:r>
              <a:rPr lang="ru-RU" sz="1800" dirty="0">
                <a:latin typeface="Arial" panose="020B0604020202020204" pitchFamily="34" charset="0"/>
                <a:cs typeface="Arial" panose="020B0604020202020204" pitchFamily="34" charset="0"/>
              </a:rPr>
              <a:t>Цель: расслабить мышцы спины.</a:t>
            </a:r>
          </a:p>
          <a:p>
            <a:pPr marL="0" indent="0">
              <a:buNone/>
            </a:pPr>
            <a:r>
              <a:rPr lang="ru-RU" sz="1800" dirty="0">
                <a:latin typeface="Arial" panose="020B0604020202020204" pitchFamily="34" charset="0"/>
                <a:cs typeface="Arial" panose="020B0604020202020204" pitchFamily="34" charset="0"/>
              </a:rPr>
              <a:t>«Сейчас мы с вами будем спортсменами-тяжелоатлетами.  Представьте, что на полу лежит тяжелая штанга. Сделайте вдох, оторвите штангу от пола на вытянутых руках, приподнимите ее. Очень тяжело. Выдохните, положите штангу на пол, отдохните. Попробуем еще раз».</a:t>
            </a:r>
          </a:p>
          <a:p>
            <a:pPr marL="0" indent="0">
              <a:buNone/>
            </a:pPr>
            <a:endParaRPr lang="ru-RU" dirty="0"/>
          </a:p>
        </p:txBody>
      </p:sp>
      <p:pic>
        <p:nvPicPr>
          <p:cNvPr id="9" name="Рисунок 8">
            <a:extLst>
              <a:ext uri="{FF2B5EF4-FFF2-40B4-BE49-F238E27FC236}">
                <a16:creationId xmlns:a16="http://schemas.microsoft.com/office/drawing/2014/main" id="{819BE875-9C1F-46B4-8D1E-63B249807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4067"/>
            <a:ext cx="4909626" cy="2554872"/>
          </a:xfrm>
          <a:prstGeom prst="rect">
            <a:avLst/>
          </a:prstGeom>
        </p:spPr>
      </p:pic>
      <p:pic>
        <p:nvPicPr>
          <p:cNvPr id="11" name="Рисунок 10">
            <a:extLst>
              <a:ext uri="{FF2B5EF4-FFF2-40B4-BE49-F238E27FC236}">
                <a16:creationId xmlns:a16="http://schemas.microsoft.com/office/drawing/2014/main" id="{9FDE61DC-E44A-43CC-8337-F908ED22E4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4374" y="4303129"/>
            <a:ext cx="4909626" cy="2554871"/>
          </a:xfrm>
          <a:prstGeom prst="rect">
            <a:avLst/>
          </a:prstGeom>
        </p:spPr>
      </p:pic>
    </p:spTree>
    <p:extLst>
      <p:ext uri="{BB962C8B-B14F-4D97-AF65-F5344CB8AC3E}">
        <p14:creationId xmlns:p14="http://schemas.microsoft.com/office/powerpoint/2010/main" val="131681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226682" y="741285"/>
            <a:ext cx="2888117" cy="577850"/>
          </a:xfrm>
          <a:prstGeom prst="rect">
            <a:avLst/>
          </a:prstGeom>
        </p:spPr>
        <p:txBody>
          <a:bodyPr wrap="square">
            <a:spAutoFit/>
          </a:bodyPr>
          <a:lstStyle/>
          <a:p>
            <a:pPr marL="514350" indent="-514350">
              <a:lnSpc>
                <a:spcPct val="150000"/>
              </a:lnSpc>
              <a:buFont typeface="+mj-lt"/>
              <a:buAutoNum type="romanUcPeriod"/>
            </a:pPr>
            <a:endParaRPr lang="ru-RU" sz="2400" i="1" dirty="0">
              <a:latin typeface="Arial" panose="020B0604020202020204" pitchFamily="34" charset="0"/>
              <a:ea typeface="Tahoma" panose="020B0604030504040204" pitchFamily="34" charset="0"/>
              <a:cs typeface="Arial" panose="020B0604020202020204" pitchFamily="34" charset="0"/>
            </a:endParaRPr>
          </a:p>
        </p:txBody>
      </p:sp>
      <p:sp>
        <p:nvSpPr>
          <p:cNvPr id="5" name="Объект 4"/>
          <p:cNvSpPr>
            <a:spLocks noGrp="1"/>
          </p:cNvSpPr>
          <p:nvPr>
            <p:ph idx="1"/>
          </p:nvPr>
        </p:nvSpPr>
        <p:spPr>
          <a:xfrm>
            <a:off x="0" y="318741"/>
            <a:ext cx="8641959" cy="3411416"/>
          </a:xfrm>
        </p:spPr>
        <p:txBody>
          <a:bodyPr>
            <a:normAutofit fontScale="55000" lnSpcReduction="20000"/>
          </a:bodyPr>
          <a:lstStyle/>
          <a:p>
            <a:pPr marL="0" indent="0" algn="ctr">
              <a:buNone/>
            </a:pPr>
            <a:r>
              <a:rPr lang="ru-RU" sz="3300" b="1" dirty="0">
                <a:latin typeface="Arial" panose="020B0604020202020204" pitchFamily="34" charset="0"/>
                <a:cs typeface="Arial" panose="020B0604020202020204" pitchFamily="34" charset="0"/>
              </a:rPr>
              <a:t>«НАСОС И МЯЧ»</a:t>
            </a:r>
            <a:endParaRPr lang="ru-RU" sz="3300" dirty="0">
              <a:latin typeface="Arial" panose="020B0604020202020204" pitchFamily="34" charset="0"/>
              <a:cs typeface="Arial" panose="020B0604020202020204" pitchFamily="34" charset="0"/>
            </a:endParaRPr>
          </a:p>
          <a:p>
            <a:r>
              <a:rPr lang="ru-RU" sz="3300" dirty="0">
                <a:latin typeface="Arial" panose="020B0604020202020204" pitchFamily="34" charset="0"/>
                <a:cs typeface="Arial" panose="020B0604020202020204" pitchFamily="34" charset="0"/>
              </a:rPr>
              <a:t>Цель: расслабить максимальное количество мышц тела.</a:t>
            </a:r>
          </a:p>
          <a:p>
            <a:r>
              <a:rPr lang="ru-RU" sz="3300" dirty="0">
                <a:latin typeface="Arial" panose="020B0604020202020204" pitchFamily="34" charset="0"/>
                <a:cs typeface="Arial" panose="020B0604020202020204" pitchFamily="34" charset="0"/>
              </a:rPr>
              <a:t>«Ребята, разбейтесь на пары. Один из вас — большой надувной мяч, другой насосом надувает этот мяч. Мяч стоит, обмякнув всем телом, на полусогнутых ногах, руки, шея расслаблены. Корпус наклонен несколько вперед, голова опущена (мяч не наполнен воздухом). Товарищ начинает надувать мяч, сопровождая движение рук (они качают воздух) звуком "с". С каждой подачей воздуха мяч надувается все больше. Услышав первый звук "с", он вдыхает порцию воздуха, одновременно выпрямляя ноги в коленях, после второго "с" - выпрямилось туловище, после третьего — у мяча поднимается голова, после четвертого — надулись щеки даже руки отошли от боков. Мяч надут. Насос перестал накачивать. Товарищ выдергивает из мяча шланг насоса... Из мяча с силой выходит воздух со звуком "ш". Тело вновь обмякло, вернулось в исходное положение». Затем играющие меняются ролями.</a:t>
            </a:r>
          </a:p>
          <a:p>
            <a:pPr marL="0" indent="0">
              <a:buNone/>
            </a:pPr>
            <a:endParaRPr lang="ru-RU" dirty="0"/>
          </a:p>
        </p:txBody>
      </p:sp>
      <p:pic>
        <p:nvPicPr>
          <p:cNvPr id="9" name="Рисунок 8">
            <a:extLst>
              <a:ext uri="{FF2B5EF4-FFF2-40B4-BE49-F238E27FC236}">
                <a16:creationId xmlns:a16="http://schemas.microsoft.com/office/drawing/2014/main" id="{8438EB78-4646-4ED7-8D72-0CE990120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30157"/>
            <a:ext cx="4783015" cy="2733948"/>
          </a:xfrm>
          <a:prstGeom prst="rect">
            <a:avLst/>
          </a:prstGeom>
        </p:spPr>
      </p:pic>
      <p:pic>
        <p:nvPicPr>
          <p:cNvPr id="11" name="Рисунок 10">
            <a:extLst>
              <a:ext uri="{FF2B5EF4-FFF2-40B4-BE49-F238E27FC236}">
                <a16:creationId xmlns:a16="http://schemas.microsoft.com/office/drawing/2014/main" id="{8DCCFFFA-A726-4CE2-AEDE-65F03BACB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5052" y="4444381"/>
            <a:ext cx="4764887" cy="2732360"/>
          </a:xfrm>
          <a:prstGeom prst="rect">
            <a:avLst/>
          </a:prstGeom>
        </p:spPr>
      </p:pic>
    </p:spTree>
    <p:extLst>
      <p:ext uri="{BB962C8B-B14F-4D97-AF65-F5344CB8AC3E}">
        <p14:creationId xmlns:p14="http://schemas.microsoft.com/office/powerpoint/2010/main" val="4182117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4" name="Прямоугольник 3"/>
          <p:cNvSpPr/>
          <p:nvPr/>
        </p:nvSpPr>
        <p:spPr>
          <a:xfrm>
            <a:off x="1226682" y="741285"/>
            <a:ext cx="2888117" cy="577850"/>
          </a:xfrm>
          <a:prstGeom prst="rect">
            <a:avLst/>
          </a:prstGeom>
        </p:spPr>
        <p:txBody>
          <a:bodyPr wrap="square">
            <a:spAutoFit/>
          </a:bodyPr>
          <a:lstStyle/>
          <a:p>
            <a:pPr marL="514350" indent="-514350">
              <a:lnSpc>
                <a:spcPct val="150000"/>
              </a:lnSpc>
              <a:buFont typeface="+mj-lt"/>
              <a:buAutoNum type="romanUcPeriod"/>
            </a:pPr>
            <a:endParaRPr lang="ru-RU" sz="2400" i="1" dirty="0">
              <a:latin typeface="Arial" panose="020B0604020202020204" pitchFamily="34" charset="0"/>
              <a:ea typeface="Tahoma" panose="020B0604030504040204" pitchFamily="34" charset="0"/>
              <a:cs typeface="Arial" panose="020B0604020202020204" pitchFamily="34" charset="0"/>
            </a:endParaRPr>
          </a:p>
        </p:txBody>
      </p:sp>
      <p:sp>
        <p:nvSpPr>
          <p:cNvPr id="11" name="Объект 10">
            <a:extLst>
              <a:ext uri="{FF2B5EF4-FFF2-40B4-BE49-F238E27FC236}">
                <a16:creationId xmlns:a16="http://schemas.microsoft.com/office/drawing/2014/main" id="{FAFAC570-9C32-4C6D-B4E0-C5AC276775B0}"/>
              </a:ext>
            </a:extLst>
          </p:cNvPr>
          <p:cNvSpPr>
            <a:spLocks noGrp="1"/>
          </p:cNvSpPr>
          <p:nvPr>
            <p:ph idx="1"/>
          </p:nvPr>
        </p:nvSpPr>
        <p:spPr>
          <a:xfrm>
            <a:off x="628649" y="292246"/>
            <a:ext cx="7886700" cy="3136753"/>
          </a:xfrm>
        </p:spPr>
        <p:txBody>
          <a:bodyPr>
            <a:normAutofit fontScale="70000" lnSpcReduction="20000"/>
          </a:bodyPr>
          <a:lstStyle/>
          <a:p>
            <a:pPr marL="0" indent="0" algn="ctr">
              <a:buNone/>
            </a:pPr>
            <a:r>
              <a:rPr lang="ru-RU" sz="2600" b="1" dirty="0">
                <a:latin typeface="Arial" panose="020B0604020202020204" pitchFamily="34" charset="0"/>
                <a:cs typeface="Arial" panose="020B0604020202020204" pitchFamily="34" charset="0"/>
              </a:rPr>
              <a:t>«ГУСЕНИЦА»</a:t>
            </a:r>
            <a:endParaRPr lang="ru-RU" sz="2600" dirty="0">
              <a:latin typeface="Arial" panose="020B0604020202020204" pitchFamily="34" charset="0"/>
              <a:cs typeface="Arial" panose="020B0604020202020204" pitchFamily="34" charset="0"/>
            </a:endParaRPr>
          </a:p>
          <a:p>
            <a:r>
              <a:rPr lang="ru-RU" sz="2600" dirty="0">
                <a:latin typeface="Arial" panose="020B0604020202020204" pitchFamily="34" charset="0"/>
                <a:cs typeface="Arial" panose="020B0604020202020204" pitchFamily="34" charset="0"/>
              </a:rPr>
              <a:t>Цель: игра учит доверию. Почти всегда партнеров не видно хотя и слышно. Успех продвижения всех зависит от умения каждого скоординировать свои усилия с действиями остальных участников.</a:t>
            </a:r>
          </a:p>
          <a:p>
            <a:pPr marL="0" indent="0">
              <a:buNone/>
            </a:pPr>
            <a:r>
              <a:rPr lang="ru-RU" sz="2600" dirty="0">
                <a:latin typeface="Arial" panose="020B0604020202020204" pitchFamily="34" charset="0"/>
                <a:cs typeface="Arial" panose="020B0604020202020204" pitchFamily="34" charset="0"/>
              </a:rPr>
              <a:t>«Ребята, сейчас мы с вами будем одной большой гусеницей и будем</a:t>
            </a:r>
            <a:br>
              <a:rPr lang="ru-RU" sz="2600" dirty="0">
                <a:latin typeface="Arial" panose="020B0604020202020204" pitchFamily="34" charset="0"/>
                <a:cs typeface="Arial" panose="020B0604020202020204" pitchFamily="34" charset="0"/>
              </a:rPr>
            </a:br>
            <a:r>
              <a:rPr lang="ru-RU" sz="2600" dirty="0">
                <a:latin typeface="Arial" panose="020B0604020202020204" pitchFamily="34" charset="0"/>
                <a:cs typeface="Arial" panose="020B0604020202020204" pitchFamily="34" charset="0"/>
              </a:rPr>
              <a:t>все. вместе передвигаться по этой комнате. Постройтесь цепочкой, руки положите на плечи впереди стоящего. Между животом одного играющего и спиной другого зажмите воздушный шар или мяч. Дотрагиваться</a:t>
            </a:r>
            <a:br>
              <a:rPr lang="ru-RU" sz="2600" dirty="0">
                <a:latin typeface="Arial" panose="020B0604020202020204" pitchFamily="34" charset="0"/>
                <a:cs typeface="Arial" panose="020B0604020202020204" pitchFamily="34" charset="0"/>
              </a:rPr>
            </a:br>
            <a:r>
              <a:rPr lang="ru-RU" sz="2600" dirty="0">
                <a:latin typeface="Arial" panose="020B0604020202020204" pitchFamily="34" charset="0"/>
                <a:cs typeface="Arial" panose="020B0604020202020204" pitchFamily="34" charset="0"/>
              </a:rPr>
              <a:t>руками до воздушного шара (мяча) строго воспрещается! Первый</a:t>
            </a:r>
            <a:br>
              <a:rPr lang="ru-RU" sz="2600" dirty="0">
                <a:latin typeface="Arial" panose="020B0604020202020204" pitchFamily="34" charset="0"/>
                <a:cs typeface="Arial" panose="020B0604020202020204" pitchFamily="34" charset="0"/>
              </a:rPr>
            </a:br>
            <a:r>
              <a:rPr lang="ru-RU" sz="2600" dirty="0">
                <a:latin typeface="Arial" panose="020B0604020202020204" pitchFamily="34" charset="0"/>
                <a:cs typeface="Arial" panose="020B0604020202020204" pitchFamily="34" charset="0"/>
              </a:rPr>
              <a:t>в цепочке участник держит свой шар на вытянутых руках.</a:t>
            </a:r>
            <a:br>
              <a:rPr lang="ru-RU" sz="2600" dirty="0">
                <a:latin typeface="Arial" panose="020B0604020202020204" pitchFamily="34" charset="0"/>
                <a:cs typeface="Arial" panose="020B0604020202020204" pitchFamily="34" charset="0"/>
              </a:rPr>
            </a:br>
            <a:r>
              <a:rPr lang="ru-RU" sz="2600" dirty="0">
                <a:latin typeface="Arial" panose="020B0604020202020204" pitchFamily="34" charset="0"/>
                <a:cs typeface="Arial" panose="020B0604020202020204" pitchFamily="34" charset="0"/>
              </a:rPr>
              <a:t>Таким образом, в единой, цепи, но без помощи рук, вы должны пройти по определенному маршруту»            </a:t>
            </a:r>
            <a:r>
              <a:rPr lang="ru-RU" dirty="0">
                <a:latin typeface="Arial" panose="020B0604020202020204" pitchFamily="34" charset="0"/>
                <a:cs typeface="Arial" panose="020B0604020202020204" pitchFamily="34" charset="0"/>
              </a:rPr>
              <a:t>        </a:t>
            </a:r>
            <a:r>
              <a:rPr lang="ru-RU" dirty="0"/>
              <a:t>             </a:t>
            </a:r>
          </a:p>
          <a:p>
            <a:pPr marL="0" indent="0">
              <a:buNone/>
            </a:pPr>
            <a:endParaRPr lang="ru-RU" dirty="0"/>
          </a:p>
        </p:txBody>
      </p:sp>
      <p:pic>
        <p:nvPicPr>
          <p:cNvPr id="13" name="Рисунок 12">
            <a:extLst>
              <a:ext uri="{FF2B5EF4-FFF2-40B4-BE49-F238E27FC236}">
                <a16:creationId xmlns:a16="http://schemas.microsoft.com/office/drawing/2014/main" id="{60EE91DD-1DF2-4485-875C-25156703C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92239"/>
            <a:ext cx="9144000" cy="4114800"/>
          </a:xfrm>
          <a:prstGeom prst="rect">
            <a:avLst/>
          </a:prstGeom>
        </p:spPr>
      </p:pic>
    </p:spTree>
    <p:extLst>
      <p:ext uri="{BB962C8B-B14F-4D97-AF65-F5344CB8AC3E}">
        <p14:creationId xmlns:p14="http://schemas.microsoft.com/office/powerpoint/2010/main" val="1973834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3" name="Заголовок 2"/>
          <p:cNvSpPr>
            <a:spLocks noGrp="1"/>
          </p:cNvSpPr>
          <p:nvPr>
            <p:ph type="title"/>
          </p:nvPr>
        </p:nvSpPr>
        <p:spPr>
          <a:xfrm>
            <a:off x="628650" y="365126"/>
            <a:ext cx="7886700" cy="607889"/>
          </a:xfrm>
        </p:spPr>
        <p:txBody>
          <a:bodyPr>
            <a:normAutofit/>
          </a:bodyPr>
          <a:lstStyle/>
          <a:p>
            <a:r>
              <a:rPr lang="ru-RU" sz="3200" b="1" dirty="0"/>
              <a:t>		«</a:t>
            </a:r>
            <a:r>
              <a:rPr lang="ru-RU" sz="3200" b="1" dirty="0" err="1"/>
              <a:t>Похвалилки</a:t>
            </a:r>
            <a:r>
              <a:rPr lang="ru-RU" sz="3200" b="1" dirty="0"/>
              <a:t>»</a:t>
            </a:r>
          </a:p>
        </p:txBody>
      </p:sp>
      <p:sp>
        <p:nvSpPr>
          <p:cNvPr id="5" name="Объект 4"/>
          <p:cNvSpPr>
            <a:spLocks noGrp="1"/>
          </p:cNvSpPr>
          <p:nvPr>
            <p:ph idx="1"/>
          </p:nvPr>
        </p:nvSpPr>
        <p:spPr>
          <a:xfrm>
            <a:off x="628650" y="1148862"/>
            <a:ext cx="7886700" cy="5028101"/>
          </a:xfrm>
        </p:spPr>
        <p:txBody>
          <a:bodyPr/>
          <a:lstStyle/>
          <a:p>
            <a:r>
              <a:rPr lang="ru-RU" b="1" dirty="0"/>
              <a:t>Цель</a:t>
            </a:r>
            <a:r>
              <a:rPr lang="ru-RU" dirty="0"/>
              <a:t>: формировать умение выделять положительные качества в людях</a:t>
            </a:r>
            <a:r>
              <a:rPr lang="en-US" dirty="0"/>
              <a:t>,</a:t>
            </a:r>
            <a:r>
              <a:rPr lang="ru-RU" dirty="0"/>
              <a:t> коррекция низкой самооценки.</a:t>
            </a:r>
          </a:p>
          <a:p>
            <a:endParaRPr lang="ru-RU" dirty="0"/>
          </a:p>
          <a:p>
            <a:r>
              <a:rPr lang="ru-RU" dirty="0"/>
              <a:t>Ребенок бросает мяч другому и говорит о нем что-нибудь хорошее (личностные качества</a:t>
            </a:r>
            <a:r>
              <a:rPr lang="en-US" dirty="0"/>
              <a:t>,</a:t>
            </a:r>
            <a:r>
              <a:rPr lang="ru-RU" dirty="0"/>
              <a:t> умения</a:t>
            </a:r>
            <a:r>
              <a:rPr lang="en-US" dirty="0"/>
              <a:t>,</a:t>
            </a:r>
            <a:r>
              <a:rPr lang="ru-RU" dirty="0"/>
              <a:t> поведение</a:t>
            </a:r>
            <a:r>
              <a:rPr lang="en-US" dirty="0"/>
              <a:t>,</a:t>
            </a:r>
            <a:r>
              <a:rPr lang="ru-RU" dirty="0"/>
              <a:t> внешность и т.д.)</a:t>
            </a:r>
            <a:r>
              <a:rPr lang="en-US" dirty="0"/>
              <a:t>,</a:t>
            </a:r>
            <a:r>
              <a:rPr lang="ru-RU" dirty="0"/>
              <a:t> тот отвечает: «Да</a:t>
            </a:r>
            <a:r>
              <a:rPr lang="en-US" dirty="0"/>
              <a:t>,</a:t>
            </a:r>
            <a:r>
              <a:rPr lang="ru-RU" dirty="0"/>
              <a:t> это так</a:t>
            </a:r>
            <a:r>
              <a:rPr lang="en-US" dirty="0"/>
              <a:t>,</a:t>
            </a:r>
            <a:r>
              <a:rPr lang="ru-RU" dirty="0"/>
              <a:t> я …</a:t>
            </a:r>
            <a:r>
              <a:rPr lang="en-US" dirty="0"/>
              <a:t>,</a:t>
            </a:r>
            <a:r>
              <a:rPr lang="ru-RU" dirty="0"/>
              <a:t> а еще я …(и называет еще одну похвалу в свой адрес).</a:t>
            </a:r>
          </a:p>
        </p:txBody>
      </p:sp>
    </p:spTree>
    <p:extLst>
      <p:ext uri="{BB962C8B-B14F-4D97-AF65-F5344CB8AC3E}">
        <p14:creationId xmlns:p14="http://schemas.microsoft.com/office/powerpoint/2010/main" val="2577045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72A701-476D-4FB0-8CB2-F7D982758C72}"/>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1A94EBD-406E-464D-9C3A-5F991A1EBC91}"/>
              </a:ext>
            </a:extLst>
          </p:cNvPr>
          <p:cNvSpPr>
            <a:spLocks noGrp="1"/>
          </p:cNvSpPr>
          <p:nvPr>
            <p:ph idx="1"/>
          </p:nvPr>
        </p:nvSpPr>
        <p:spPr/>
        <p:txBody>
          <a:bodyPr/>
          <a:lstStyle/>
          <a:p>
            <a:endParaRPr lang="ru-RU"/>
          </a:p>
        </p:txBody>
      </p:sp>
      <p:pic>
        <p:nvPicPr>
          <p:cNvPr id="4" name="Рисунок 3">
            <a:extLst>
              <a:ext uri="{FF2B5EF4-FFF2-40B4-BE49-F238E27FC236}">
                <a16:creationId xmlns:a16="http://schemas.microsoft.com/office/drawing/2014/main" id="{93B45555-2D11-4704-8176-E856D97D3C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6858000"/>
          </a:xfrm>
          <a:prstGeom prst="rect">
            <a:avLst/>
          </a:prstGeom>
        </p:spPr>
      </p:pic>
      <p:sp>
        <p:nvSpPr>
          <p:cNvPr id="5" name="Прямоугольник 4">
            <a:extLst>
              <a:ext uri="{FF2B5EF4-FFF2-40B4-BE49-F238E27FC236}">
                <a16:creationId xmlns:a16="http://schemas.microsoft.com/office/drawing/2014/main" id="{B9142FEC-60ED-4454-8413-9031137D9357}"/>
              </a:ext>
            </a:extLst>
          </p:cNvPr>
          <p:cNvSpPr/>
          <p:nvPr/>
        </p:nvSpPr>
        <p:spPr>
          <a:xfrm>
            <a:off x="704161" y="2721114"/>
            <a:ext cx="8121454" cy="707886"/>
          </a:xfrm>
          <a:prstGeom prst="rect">
            <a:avLst/>
          </a:prstGeom>
        </p:spPr>
        <p:txBody>
          <a:bodyPr wrap="square">
            <a:spAutoFit/>
          </a:bodyPr>
          <a:lstStyle/>
          <a:p>
            <a:pPr algn="ctr"/>
            <a:r>
              <a:rPr lang="ru-RU" sz="4000" b="1" dirty="0">
                <a:ln w="19050">
                  <a:solidFill>
                    <a:srgbClr val="FEF0D3"/>
                  </a:solidFill>
                </a:ln>
                <a:solidFill>
                  <a:srgbClr val="FF0000"/>
                </a:solidFill>
                <a:latin typeface="Monotype Corsiva" panose="03010101010201010101" pitchFamily="66" charset="0"/>
                <a:ea typeface="MingLiU_HKSCS-ExtB" panose="02020500000000000000" pitchFamily="18" charset="-120"/>
                <a:cs typeface="MV Boli" panose="02000500030200090000" pitchFamily="2" charset="0"/>
              </a:rPr>
              <a:t>СПАСИБО ЗА ВНИМАНИЕ!</a:t>
            </a:r>
          </a:p>
        </p:txBody>
      </p:sp>
    </p:spTree>
    <p:extLst>
      <p:ext uri="{BB962C8B-B14F-4D97-AF65-F5344CB8AC3E}">
        <p14:creationId xmlns:p14="http://schemas.microsoft.com/office/powerpoint/2010/main" val="2910021693"/>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1029</TotalTime>
  <Words>622</Words>
  <Application>Microsoft Office PowerPoint</Application>
  <PresentationFormat>Экран (4:3)</PresentationFormat>
  <Paragraphs>25</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Arial</vt:lpstr>
      <vt:lpstr>Calibri</vt:lpstr>
      <vt:lpstr>Calibri Light</vt:lpstr>
      <vt:lpstr>Monotype Corsiva</vt:lpstr>
      <vt:lpstr>Nautilus Pompilius</vt:lpstr>
      <vt:lpstr>Roboto</vt:lpstr>
      <vt:lpstr>Тема Office</vt:lpstr>
      <vt:lpstr>Презентация PowerPoint</vt:lpstr>
      <vt:lpstr> Основные правила профилактики  тревожности и помощи тревожному     ребенку.</vt:lpstr>
      <vt:lpstr> Снятие мышечного     напряжения</vt:lpstr>
      <vt:lpstr>   «КОРАБЛЬ И ВЕТЕР»  /На восстановления дыхания/ «Представьте себе, что наш парусник плывет по  волнам, но вдруг он остановился. Давайте поможем ему и позовём на помощь ветер. Вдохните в себя воздух, сильно втяните щёки. А теперь шумно выдохните через рот воздух, и пусть вырвавшийся на волю ветер подгоняет кораблик. Давайте попробуем еще раз. Я хочу услышать, как шумит ветер!»    </vt:lpstr>
      <vt:lpstr>Презентация PowerPoint</vt:lpstr>
      <vt:lpstr>Презентация PowerPoint</vt:lpstr>
      <vt:lpstr>Презентация PowerPoint</vt:lpstr>
      <vt:lpstr>  «Похвалилки»</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Михаил Горяйнов</dc:creator>
  <cp:lastModifiedBy>Общий</cp:lastModifiedBy>
  <cp:revision>130</cp:revision>
  <dcterms:created xsi:type="dcterms:W3CDTF">2013-11-19T05:52:05Z</dcterms:created>
  <dcterms:modified xsi:type="dcterms:W3CDTF">2025-04-25T08:14:38Z</dcterms:modified>
</cp:coreProperties>
</file>